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30"/>
  </p:notesMasterIdLst>
  <p:handoutMasterIdLst>
    <p:handoutMasterId r:id="rId31"/>
  </p:handoutMasterIdLst>
  <p:sldIdLst>
    <p:sldId id="322" r:id="rId6"/>
    <p:sldId id="305" r:id="rId7"/>
    <p:sldId id="324" r:id="rId8"/>
    <p:sldId id="338" r:id="rId9"/>
    <p:sldId id="326" r:id="rId10"/>
    <p:sldId id="344" r:id="rId11"/>
    <p:sldId id="345" r:id="rId12"/>
    <p:sldId id="330" r:id="rId13"/>
    <p:sldId id="328" r:id="rId14"/>
    <p:sldId id="329" r:id="rId15"/>
    <p:sldId id="347" r:id="rId16"/>
    <p:sldId id="331" r:id="rId17"/>
    <p:sldId id="339" r:id="rId18"/>
    <p:sldId id="340" r:id="rId19"/>
    <p:sldId id="341" r:id="rId20"/>
    <p:sldId id="342" r:id="rId21"/>
    <p:sldId id="343" r:id="rId22"/>
    <p:sldId id="332" r:id="rId23"/>
    <p:sldId id="333" r:id="rId24"/>
    <p:sldId id="335" r:id="rId25"/>
    <p:sldId id="337" r:id="rId26"/>
    <p:sldId id="334" r:id="rId27"/>
    <p:sldId id="348" r:id="rId28"/>
    <p:sldId id="349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  <a:srgbClr val="FEFFFE"/>
    <a:srgbClr val="FFFEFE"/>
    <a:srgbClr val="FFFFFE"/>
    <a:srgbClr val="FFFEFF"/>
    <a:srgbClr val="FEFFFF"/>
    <a:srgbClr val="9E3039"/>
    <a:srgbClr val="614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4" autoAdjust="0"/>
    <p:restoredTop sz="74438" autoAdjust="0"/>
  </p:normalViewPr>
  <p:slideViewPr>
    <p:cSldViewPr snapToObjects="1">
      <p:cViewPr varScale="1">
        <p:scale>
          <a:sx n="72" d="100"/>
          <a:sy n="72" d="100"/>
        </p:scale>
        <p:origin x="-1386" y="-84"/>
      </p:cViewPr>
      <p:guideLst>
        <p:guide orient="horz" pos="807"/>
        <p:guide orient="horz" pos="3984"/>
        <p:guide orient="horz" pos="2214"/>
        <p:guide orient="horz" pos="1100"/>
        <p:guide pos="737"/>
        <p:guide pos="5540"/>
        <p:guide pos="3110"/>
        <p:guide pos="2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2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39063" y="8728075"/>
            <a:ext cx="6601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/>
            </a:lvl1pPr>
          </a:lstStyle>
          <a:p>
            <a:pPr>
              <a:defRPr/>
            </a:pPr>
            <a:fld id="{2792DA9F-74B0-40AE-BFA4-5566EEEA6A07}" type="slidenum">
              <a:rPr lang="en-US" smtClean="0">
                <a:solidFill>
                  <a:schemeClr val="bg2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14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304800"/>
            <a:ext cx="4419600" cy="3314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28600" y="3810000"/>
            <a:ext cx="6400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05997" y="8807670"/>
            <a:ext cx="8366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88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682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492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175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685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Paul Allen – </a:t>
            </a:r>
            <a:r>
              <a:rPr lang="en-US" dirty="0" err="1" smtClean="0"/>
              <a:t>Sr</a:t>
            </a:r>
            <a:r>
              <a:rPr lang="en-US" dirty="0" smtClean="0"/>
              <a:t> Integration Engineer</a:t>
            </a:r>
          </a:p>
          <a:p>
            <a:r>
              <a:rPr lang="en-US" dirty="0" smtClean="0"/>
              <a:t>Agnes Jacob – Product Partner Engineer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8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introduced Perforce developers to using Perforce and  NetApp </a:t>
            </a:r>
            <a:r>
              <a:rPr lang="en-US" dirty="0" err="1" smtClean="0"/>
              <a:t>FlexClone</a:t>
            </a:r>
            <a:r>
              <a:rPr lang="en-US" dirty="0" smtClean="0"/>
              <a:t> to address the challenge of creating Perforce workspaces for large volumes of data (such as multimedia assets, video games, art and firmware designs.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41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development environment is unique and may have requirements of security, control, workflow, etc. Thus this script is meant to be only as a starting reference which can be enhanced to support requirements of customer’s specific development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7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development environment is unique and may have requirements of security, control, workflow, etc. Thus this script is meant to be only as a starting reference which can be enhanced to support requirements of customer’s specific development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75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p4 flex script is written in python and is run in behalf of the user by the p4broker. Consists of the following files:</a:t>
            </a:r>
            <a:endParaRPr lang="en-US" b="1" dirty="0" smtClean="0"/>
          </a:p>
          <a:p>
            <a:pPr lvl="1"/>
            <a:r>
              <a:rPr lang="en-US" b="1" dirty="0" err="1" smtClean="0"/>
              <a:t>broker.cfg</a:t>
            </a:r>
            <a:r>
              <a:rPr lang="en-US" dirty="0" smtClean="0"/>
              <a:t> - p4broker configuration file that defines the ports and location of flex.py script  </a:t>
            </a:r>
          </a:p>
          <a:p>
            <a:pPr lvl="1"/>
            <a:r>
              <a:rPr lang="en-US" b="1" dirty="0" err="1" smtClean="0"/>
              <a:t>flex.cfg</a:t>
            </a:r>
            <a:r>
              <a:rPr lang="en-US" dirty="0" smtClean="0"/>
              <a:t> - p4 flex configuration file that defines the variables needed to run p4 flex such as p4 admin user information and NetApp admin user information</a:t>
            </a:r>
          </a:p>
          <a:p>
            <a:pPr lvl="1"/>
            <a:r>
              <a:rPr lang="en-US" b="1" dirty="0" smtClean="0"/>
              <a:t>flex.py</a:t>
            </a:r>
            <a:r>
              <a:rPr lang="en-US" dirty="0" smtClean="0"/>
              <a:t> - python script that provides the functionality to create template, create clone and delete Perforce workspaces quickly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Perforce Broker is a server process that mediates between Perforce client applications and </a:t>
            </a:r>
            <a:r>
              <a:rPr lang="en-US" smtClean="0"/>
              <a:t>Perforce</a:t>
            </a:r>
            <a:r>
              <a:rPr lang="en-US" baseline="0" smtClean="0"/>
              <a:t> Servers</a:t>
            </a:r>
            <a:r>
              <a:rPr lang="en-US" smtClean="0"/>
              <a:t>.  </a:t>
            </a:r>
            <a:r>
              <a:rPr lang="en-US" dirty="0" smtClean="0"/>
              <a:t>Allows running of local policies</a:t>
            </a:r>
            <a:r>
              <a:rPr lang="en-US" baseline="0" dirty="0" smtClean="0"/>
              <a:t> or rules.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09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'p4 flex volume' will create a new volume. The '-d' flag will</a:t>
            </a:r>
          </a:p>
          <a:p>
            <a:r>
              <a:rPr lang="en-US" dirty="0" smtClean="0"/>
              <a:t>        delete the volume and associated snapshots. </a:t>
            </a:r>
          </a:p>
          <a:p>
            <a:endParaRPr lang="en-US" dirty="0" smtClean="0"/>
          </a:p>
          <a:p>
            <a:r>
              <a:rPr lang="en-US" dirty="0" smtClean="0"/>
              <a:t>        'p4 flex volumes' will display a list of all volumes.</a:t>
            </a:r>
          </a:p>
          <a:p>
            <a:endParaRPr lang="en-US" dirty="0" smtClean="0"/>
          </a:p>
          <a:p>
            <a:r>
              <a:rPr lang="en-US" dirty="0" smtClean="0"/>
              <a:t>        'p4 flex snapshot' will create a new snapshot based on volume</a:t>
            </a:r>
            <a:r>
              <a:rPr lang="en-US" baseline="0" dirty="0" smtClean="0"/>
              <a:t> template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       'p4 flex snapshots' will display a list of all flex snapshots.</a:t>
            </a:r>
          </a:p>
          <a:p>
            <a:endParaRPr lang="en-US" dirty="0" smtClean="0"/>
          </a:p>
          <a:p>
            <a:r>
              <a:rPr lang="en-US" dirty="0" smtClean="0"/>
              <a:t>        'p4 flex clone' will create a new flex clone. The '-d' flag will</a:t>
            </a:r>
          </a:p>
          <a:p>
            <a:r>
              <a:rPr lang="en-US" dirty="0" smtClean="0"/>
              <a:t>        delete the flex clone and </a:t>
            </a:r>
            <a:r>
              <a:rPr lang="en-US" dirty="0" err="1" smtClean="0"/>
              <a:t>ascociated</a:t>
            </a:r>
            <a:r>
              <a:rPr lang="en-US" dirty="0" smtClean="0"/>
              <a:t> client.</a:t>
            </a:r>
          </a:p>
          <a:p>
            <a:endParaRPr lang="en-US" dirty="0" smtClean="0"/>
          </a:p>
          <a:p>
            <a:r>
              <a:rPr lang="en-US" dirty="0" smtClean="0"/>
              <a:t>        'p4 flex clones' will display a list of all flex clones owned by that</a:t>
            </a:r>
          </a:p>
          <a:p>
            <a:r>
              <a:rPr lang="en-US" dirty="0" smtClean="0"/>
              <a:t>        user. The '-a' flag will list all flex clones globally.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29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22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artifact - not</a:t>
            </a:r>
            <a:r>
              <a:rPr lang="en-US" baseline="0" dirty="0" smtClean="0"/>
              <a:t> just build</a:t>
            </a:r>
          </a:p>
          <a:p>
            <a:r>
              <a:rPr lang="en-US" baseline="0" dirty="0" smtClean="0"/>
              <a:t>Art, Render,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2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979" y="4624074"/>
            <a:ext cx="3309257" cy="1477138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658155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4658155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762000"/>
            <a:ext cx="638196" cy="746760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" name="Picture 40" descr="Runners_1_HiRes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0" y="2115280"/>
            <a:ext cx="4486024" cy="3236210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1047"/>
            <a:ext cx="1591310" cy="2927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49250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349250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856" y="613564"/>
            <a:ext cx="801747" cy="938133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273228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7" name="Picture 46" descr="Boxes_Words_4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37125" y="897838"/>
            <a:ext cx="3848570" cy="4930168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" y="227525"/>
            <a:ext cx="1591310" cy="292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240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77221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23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3"/>
            <a:ext cx="3591731" cy="4791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3"/>
            <a:ext cx="3765550" cy="4791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82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558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46251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Boxes_Words_3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4565" y="1419721"/>
            <a:ext cx="3390857" cy="37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5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freelance\Desktop\HiRes\Frame_PPT_1_HiRe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45158"/>
            <a:ext cx="7010400" cy="46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169987" y="3690166"/>
            <a:ext cx="6812869" cy="1359525"/>
          </a:xfrm>
        </p:spPr>
        <p:txBody>
          <a:bodyPr lIns="0" tIns="0" rIns="0" bIns="0"/>
          <a:lstStyle>
            <a:lvl1pPr marL="0" indent="0" algn="ctr">
              <a:lnSpc>
                <a:spcPts val="22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1169988" y="1735182"/>
            <a:ext cx="6798355" cy="1836801"/>
          </a:xfrm>
        </p:spPr>
        <p:txBody>
          <a:bodyPr lIns="0" anchor="b"/>
          <a:lstStyle>
            <a:lvl1pPr algn="ctr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96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968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Boxes_Words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42857" y="1874652"/>
            <a:ext cx="2902857" cy="290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27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xes_Words_1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22057" y="2359179"/>
            <a:ext cx="4672693" cy="35038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59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504348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2"/>
            <a:ext cx="3591731" cy="504348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2"/>
            <a:ext cx="3765550" cy="504348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36726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10" name="Picture 9" descr="Runner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8686" y="2392355"/>
            <a:ext cx="3526064" cy="2259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1" y="3628572"/>
            <a:ext cx="4587874" cy="1642675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5"/>
            <a:ext cx="4587875" cy="1766207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10" name="Picture 9" descr="Runner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8686" y="2392355"/>
            <a:ext cx="3526064" cy="2259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  <p:pic>
        <p:nvPicPr>
          <p:cNvPr id="7" name="Picture 6" descr="Train_Plane_2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40029" y="2220683"/>
            <a:ext cx="4245328" cy="1538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ocket_1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91981" y="1611086"/>
            <a:ext cx="3234802" cy="395213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504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8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519" y="682752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0" y="168582"/>
            <a:ext cx="1591310" cy="29273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1" r:id="rId2"/>
    <p:sldLayoutId id="2147483652" r:id="rId3"/>
    <p:sldLayoutId id="2147483664" r:id="rId4"/>
    <p:sldLayoutId id="2147483657" r:id="rId5"/>
    <p:sldLayoutId id="2147483665" r:id="rId6"/>
    <p:sldLayoutId id="2147483653" r:id="rId7"/>
    <p:sldLayoutId id="2147483660" r:id="rId8"/>
    <p:sldLayoutId id="214748366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477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810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971" y="755904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273228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665"/>
            <a:ext cx="1591310" cy="292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458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force.com/perforce/doc.current/manuals/p4dist/chapter.broker.html" TargetMode="External"/><Relationship Id="rId2" Type="http://schemas.openxmlformats.org/officeDocument/2006/relationships/hyperlink" Target="https://swarm.workshop.perforce.com/projects/perforce-software-p4flexclone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now.netapp.com/" TargetMode="External"/><Relationship Id="rId5" Type="http://schemas.openxmlformats.org/officeDocument/2006/relationships/hyperlink" Target="http://www.netapp.com/us/media/tr-4164.pdf" TargetMode="External"/><Relationship Id="rId4" Type="http://schemas.openxmlformats.org/officeDocument/2006/relationships/hyperlink" Target="http://www.netap.com/us/media/tr-4164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Allen (Perforce)</a:t>
            </a:r>
          </a:p>
          <a:p>
            <a:r>
              <a:rPr lang="en-US" dirty="0" smtClean="0"/>
              <a:t>Agnes Jacob (NetApp)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P4 Flex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F08185-882F-4F21-B6AB-5D917FCFAB1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7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use P4 flex, the following are </a:t>
            </a:r>
            <a:r>
              <a:rPr lang="en-US" dirty="0" smtClean="0"/>
              <a:t>assumed.</a:t>
            </a:r>
            <a:endParaRPr lang="en-US" dirty="0"/>
          </a:p>
          <a:p>
            <a:pPr lvl="1"/>
            <a:r>
              <a:rPr lang="en-US" sz="2400" dirty="0" smtClean="0"/>
              <a:t>SERVER</a:t>
            </a:r>
          </a:p>
          <a:p>
            <a:pPr lvl="2"/>
            <a:r>
              <a:rPr lang="en-US" sz="2000" dirty="0" smtClean="0"/>
              <a:t>P4D </a:t>
            </a:r>
            <a:r>
              <a:rPr lang="en-US" sz="2000" dirty="0"/>
              <a:t>Server is installed and </a:t>
            </a:r>
            <a:r>
              <a:rPr lang="en-US" sz="2000" dirty="0" smtClean="0"/>
              <a:t>running</a:t>
            </a:r>
          </a:p>
          <a:p>
            <a:pPr lvl="2"/>
            <a:r>
              <a:rPr lang="en-US" sz="2000" dirty="0" smtClean="0"/>
              <a:t>P4Broker installed</a:t>
            </a:r>
          </a:p>
          <a:p>
            <a:pPr lvl="2"/>
            <a:r>
              <a:rPr lang="en-US" sz="2000" dirty="0" smtClean="0"/>
              <a:t>LDAP </a:t>
            </a:r>
            <a:r>
              <a:rPr lang="en-US" sz="2000" dirty="0"/>
              <a:t>is running or an existence of user accounts and authentication </a:t>
            </a:r>
            <a:r>
              <a:rPr lang="en-US" sz="2000" dirty="0" smtClean="0"/>
              <a:t>management.</a:t>
            </a:r>
          </a:p>
          <a:p>
            <a:pPr lvl="2"/>
            <a:r>
              <a:rPr lang="en-US" sz="2000" dirty="0" smtClean="0"/>
              <a:t>NetApp </a:t>
            </a:r>
            <a:r>
              <a:rPr lang="en-US" sz="2000" dirty="0"/>
              <a:t>Cluster Mode Storage Data ONTAP 8.x is used with </a:t>
            </a:r>
            <a:r>
              <a:rPr lang="en-US" sz="2000" dirty="0" err="1"/>
              <a:t>FlexClone</a:t>
            </a:r>
            <a:r>
              <a:rPr lang="en-US" sz="2000" dirty="0"/>
              <a:t> and NFS license </a:t>
            </a:r>
            <a:r>
              <a:rPr lang="en-US" sz="2000" dirty="0" smtClean="0"/>
              <a:t>enabled</a:t>
            </a:r>
          </a:p>
          <a:p>
            <a:pPr lvl="1"/>
            <a:r>
              <a:rPr lang="en-US" sz="2400" dirty="0" smtClean="0"/>
              <a:t>CLIENT</a:t>
            </a:r>
            <a:r>
              <a:rPr lang="en-US" dirty="0" smtClean="0"/>
              <a:t>:</a:t>
            </a:r>
          </a:p>
          <a:p>
            <a:pPr lvl="2"/>
            <a:r>
              <a:rPr lang="en-US" sz="2000" dirty="0" smtClean="0"/>
              <a:t>NFS </a:t>
            </a:r>
            <a:r>
              <a:rPr lang="en-US" sz="2000" dirty="0"/>
              <a:t>Client is running on </a:t>
            </a:r>
            <a:r>
              <a:rPr lang="en-US" sz="2000" dirty="0" smtClean="0"/>
              <a:t>client box</a:t>
            </a:r>
          </a:p>
          <a:p>
            <a:pPr lvl="2"/>
            <a:r>
              <a:rPr lang="en-US" sz="2000" dirty="0" smtClean="0"/>
              <a:t>NetApp volume is </a:t>
            </a:r>
            <a:r>
              <a:rPr lang="en-US" sz="2000" dirty="0"/>
              <a:t>mounted on client </a:t>
            </a:r>
            <a:r>
              <a:rPr lang="en-US" sz="2000" dirty="0" smtClean="0"/>
              <a:t>box</a:t>
            </a:r>
          </a:p>
          <a:p>
            <a:pPr lvl="2"/>
            <a:r>
              <a:rPr lang="en-US" sz="2000" dirty="0" smtClean="0"/>
              <a:t>The </a:t>
            </a:r>
            <a:r>
              <a:rPr lang="en-US" sz="2000" dirty="0"/>
              <a:t>"p4 client" is installed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4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P4 Flex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69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Create a Volume &amp; add content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Snapshot a Volume</a:t>
            </a:r>
          </a:p>
          <a:p>
            <a:endParaRPr lang="en-US" sz="3200" dirty="0" smtClean="0"/>
          </a:p>
          <a:p>
            <a:r>
              <a:rPr lang="en-US" sz="3200" dirty="0" smtClean="0"/>
              <a:t>Cloned by a User</a:t>
            </a:r>
          </a:p>
          <a:p>
            <a:endParaRPr lang="en-US" sz="3200" dirty="0"/>
          </a:p>
          <a:p>
            <a:r>
              <a:rPr lang="en-US" sz="3200" dirty="0" smtClean="0"/>
              <a:t>Clean up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Curved Left Arrow 8"/>
          <p:cNvSpPr/>
          <p:nvPr/>
        </p:nvSpPr>
        <p:spPr bwMode="auto">
          <a:xfrm>
            <a:off x="5188389" y="3200400"/>
            <a:ext cx="762000" cy="1295400"/>
          </a:xfrm>
          <a:prstGeom prst="curvedLeft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urved Left Arrow 9"/>
          <p:cNvSpPr/>
          <p:nvPr/>
        </p:nvSpPr>
        <p:spPr bwMode="auto">
          <a:xfrm flipH="1" flipV="1">
            <a:off x="228600" y="3200400"/>
            <a:ext cx="762000" cy="1295400"/>
          </a:xfrm>
          <a:prstGeom prst="curvedLeft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7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Can 5"/>
          <p:cNvSpPr/>
          <p:nvPr/>
        </p:nvSpPr>
        <p:spPr bwMode="auto">
          <a:xfrm>
            <a:off x="1325807" y="2057400"/>
            <a:ext cx="685800" cy="838200"/>
          </a:xfrm>
          <a:prstGeom prst="can">
            <a:avLst>
              <a:gd name="adj" fmla="val 43673"/>
            </a:avLst>
          </a:prstGeom>
          <a:solidFill>
            <a:schemeClr val="accent3">
              <a:lumMod val="20000"/>
              <a:lumOff val="80000"/>
            </a:schemeClr>
          </a:solidFill>
          <a:ln w="38100" cmpd="sng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6419" y="2954923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dirty="0"/>
              <a:t>Volume</a:t>
            </a:r>
            <a:endParaRPr lang="en-US" sz="1600" dirty="0" smtClean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670419" y="2514600"/>
            <a:ext cx="48006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273643" y="2057400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722922" y="2057400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172200" y="2095500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740243" y="2970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snapshot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89522" y="2985477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ctr">
              <a:buClr>
                <a:schemeClr val="accent2"/>
              </a:buClr>
              <a:buFont typeface="Wingdings" pitchFamily="2" charset="2"/>
              <a:buNone/>
              <a:defRPr sz="1200"/>
            </a:lvl1pPr>
          </a:lstStyle>
          <a:p>
            <a:r>
              <a:rPr lang="en-US" dirty="0"/>
              <a:t>snapshot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300075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/>
              <a:t>snapshot </a:t>
            </a:r>
            <a:r>
              <a:rPr lang="en-US" sz="1200" dirty="0" smtClean="0"/>
              <a:t>3</a:t>
            </a:r>
            <a:endParaRPr lang="en-US" sz="1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508795" y="3794489"/>
            <a:ext cx="335208" cy="762000"/>
            <a:chOff x="1676400" y="4165600"/>
            <a:chExt cx="304800" cy="1016000"/>
          </a:xfrm>
          <a:noFill/>
        </p:grpSpPr>
        <p:sp>
          <p:nvSpPr>
            <p:cNvPr id="19" name="Oval 18"/>
            <p:cNvSpPr/>
            <p:nvPr/>
          </p:nvSpPr>
          <p:spPr bwMode="auto">
            <a:xfrm>
              <a:off x="1689679" y="4165600"/>
              <a:ext cx="278242" cy="406400"/>
            </a:xfrm>
            <a:prstGeom prst="ellips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 2" pitchFamily="18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Straight Connector 20"/>
            <p:cNvCxnSpPr>
              <a:stCxn id="19" idx="4"/>
            </p:cNvCxnSpPr>
            <p:nvPr/>
          </p:nvCxnSpPr>
          <p:spPr bwMode="auto">
            <a:xfrm>
              <a:off x="1828800" y="4572000"/>
              <a:ext cx="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1676400" y="4876800"/>
              <a:ext cx="15240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1828800" y="4876800"/>
              <a:ext cx="15240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676400" y="4724400"/>
              <a:ext cx="304800" cy="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1480755" y="5029200"/>
            <a:ext cx="335208" cy="762000"/>
            <a:chOff x="1676400" y="4165600"/>
            <a:chExt cx="304800" cy="1016000"/>
          </a:xfrm>
          <a:noFill/>
        </p:grpSpPr>
        <p:sp>
          <p:nvSpPr>
            <p:cNvPr id="33" name="Oval 32"/>
            <p:cNvSpPr/>
            <p:nvPr/>
          </p:nvSpPr>
          <p:spPr bwMode="auto">
            <a:xfrm>
              <a:off x="1689679" y="4165600"/>
              <a:ext cx="278242" cy="406400"/>
            </a:xfrm>
            <a:prstGeom prst="ellips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 2" pitchFamily="18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Connector 33"/>
            <p:cNvCxnSpPr>
              <a:stCxn id="33" idx="4"/>
            </p:cNvCxnSpPr>
            <p:nvPr/>
          </p:nvCxnSpPr>
          <p:spPr bwMode="auto">
            <a:xfrm>
              <a:off x="1828800" y="4572000"/>
              <a:ext cx="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1676400" y="4876800"/>
              <a:ext cx="15240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1828800" y="4876800"/>
              <a:ext cx="152400" cy="30480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676400" y="4724400"/>
              <a:ext cx="304800" cy="0"/>
            </a:xfrm>
            <a:prstGeom prst="line">
              <a:avLst/>
            </a:prstGeom>
            <a:grp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0" name="Straight Connector 39"/>
          <p:cNvCxnSpPr/>
          <p:nvPr/>
        </p:nvCxnSpPr>
        <p:spPr bwMode="auto">
          <a:xfrm>
            <a:off x="3273643" y="3794489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2740243" y="470728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clone at</a:t>
            </a:r>
          </a:p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snapshot 1</a:t>
            </a: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6172200" y="5029200"/>
            <a:ext cx="0" cy="838200"/>
          </a:xfrm>
          <a:prstGeom prst="line">
            <a:avLst/>
          </a:prstGeom>
          <a:solidFill>
            <a:schemeClr val="accent1"/>
          </a:solidFill>
          <a:ln w="88900" cap="flat" cmpd="dbl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5638800" y="593445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clone at</a:t>
            </a:r>
          </a:p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 smtClean="0"/>
              <a:t>snapshot 3</a:t>
            </a:r>
            <a:endParaRPr lang="en-US" sz="1200" dirty="0"/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2670419" y="4213589"/>
            <a:ext cx="60322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2670419" y="5448300"/>
            <a:ext cx="3501781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9" name="Can 48"/>
          <p:cNvSpPr/>
          <p:nvPr/>
        </p:nvSpPr>
        <p:spPr bwMode="auto">
          <a:xfrm>
            <a:off x="2930743" y="3794489"/>
            <a:ext cx="685800" cy="838200"/>
          </a:xfrm>
          <a:prstGeom prst="can">
            <a:avLst>
              <a:gd name="adj" fmla="val 43673"/>
            </a:avLst>
          </a:prstGeom>
          <a:solidFill>
            <a:srgbClr val="FFFFFF"/>
          </a:solidFill>
          <a:ln w="38100" cmpd="sng">
            <a:solidFill>
              <a:srgbClr val="96DAFF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Can 49"/>
          <p:cNvSpPr/>
          <p:nvPr/>
        </p:nvSpPr>
        <p:spPr bwMode="auto">
          <a:xfrm>
            <a:off x="5829300" y="5029200"/>
            <a:ext cx="685800" cy="838200"/>
          </a:xfrm>
          <a:prstGeom prst="can">
            <a:avLst>
              <a:gd name="adj" fmla="val 43673"/>
            </a:avLst>
          </a:prstGeom>
          <a:solidFill>
            <a:srgbClr val="FFFFFF"/>
          </a:solidFill>
          <a:ln w="38100" cmpd="sng">
            <a:solidFill>
              <a:srgbClr val="96DAFF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2999" y="455648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/>
              <a:t>B</a:t>
            </a:r>
            <a:r>
              <a:rPr lang="en-US" sz="1200" dirty="0" smtClean="0"/>
              <a:t>ob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14959" y="580149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/>
              <a:t>J</a:t>
            </a:r>
            <a:r>
              <a:rPr lang="en-US" sz="1200" dirty="0" smtClean="0"/>
              <a:t>oe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26050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User’s clones created at snapshot on the Volume</a:t>
            </a:r>
          </a:p>
        </p:txBody>
      </p:sp>
    </p:spTree>
    <p:extLst>
      <p:ext uri="{BB962C8B-B14F-4D97-AF65-F5344CB8AC3E}">
        <p14:creationId xmlns:p14="http://schemas.microsoft.com/office/powerpoint/2010/main" val="3339839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r>
              <a:rPr lang="en-US" sz="3200" dirty="0" smtClean="0"/>
              <a:t>Create a Volume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	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volume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Menlo Regular"/>
                <a:cs typeface="Menlo Regular"/>
              </a:rPr>
              <a:t>-s 1G </a:t>
            </a:r>
            <a:r>
              <a:rPr lang="en-US" sz="2400" dirty="0" err="1">
                <a:solidFill>
                  <a:srgbClr val="638E00"/>
                </a:solidFill>
                <a:latin typeface="Menlo Regular"/>
                <a:cs typeface="Menlo Regular"/>
              </a:rPr>
              <a:t>projVolume</a:t>
            </a:r>
            <a:endParaRPr lang="en-US" sz="2400" dirty="0">
              <a:solidFill>
                <a:srgbClr val="638E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sz="3600" dirty="0" smtClean="0"/>
              <a:t>Mounts the volume at: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/p4/</a:t>
            </a:r>
            <a:r>
              <a:rPr lang="en-US" sz="2400" dirty="0" err="1">
                <a:solidFill>
                  <a:schemeClr val="bg2"/>
                </a:solidFill>
                <a:latin typeface="Menlo Regular"/>
                <a:cs typeface="Menlo Regular"/>
              </a:rPr>
              <a:t>projVolume</a:t>
            </a: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88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r>
              <a:rPr lang="en-US" sz="3200" dirty="0" smtClean="0"/>
              <a:t>Snapshot a volume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volumes	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snapshot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Menlo Regular"/>
                <a:cs typeface="Menlo Regular"/>
              </a:rPr>
              <a:t>-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Menlo Regular"/>
                <a:cs typeface="Menlo Regular"/>
              </a:rPr>
              <a:t>VprojVolume</a:t>
            </a:r>
            <a:r>
              <a:rPr lang="en-US" sz="2400" dirty="0" smtClean="0">
                <a:solidFill>
                  <a:srgbClr val="638E00"/>
                </a:solidFill>
                <a:latin typeface="Menlo Regular"/>
                <a:cs typeface="Menlo Regular"/>
              </a:rPr>
              <a:t> snap1</a:t>
            </a:r>
            <a:endParaRPr lang="en-US" sz="2400" dirty="0">
              <a:solidFill>
                <a:srgbClr val="638E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sz="3200" dirty="0" smtClean="0"/>
              <a:t>Creates a snapshot and hidden Perforce workspace to manage the have list.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1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r>
              <a:rPr lang="en-US" sz="3200" dirty="0" smtClean="0"/>
              <a:t>Clone a volume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volumes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snapshots	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</a:t>
            </a: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flex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clone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Menlo Regular"/>
                <a:cs typeface="Menlo Regular"/>
              </a:rPr>
              <a:t>-</a:t>
            </a:r>
            <a:r>
              <a:rPr lang="en-US" sz="2400" dirty="0" err="1" smtClean="0">
                <a:solidFill>
                  <a:srgbClr val="7F7F7F"/>
                </a:solidFill>
                <a:latin typeface="Menlo Regular"/>
                <a:cs typeface="Menlo Regular"/>
              </a:rPr>
              <a:t>VprojACE</a:t>
            </a:r>
            <a:r>
              <a:rPr lang="en-US" sz="2400" dirty="0" smtClean="0">
                <a:solidFill>
                  <a:srgbClr val="7F7F7F"/>
                </a:solidFill>
                <a:latin typeface="Menlo Regular"/>
                <a:cs typeface="Menlo Regular"/>
              </a:rPr>
              <a:t> -Ssnap1 </a:t>
            </a:r>
            <a:r>
              <a:rPr lang="en-US" sz="2400" dirty="0" err="1" smtClean="0">
                <a:solidFill>
                  <a:srgbClr val="638E00"/>
                </a:solidFill>
                <a:latin typeface="Menlo Regular"/>
                <a:cs typeface="Menlo Regular"/>
              </a:rPr>
              <a:t>myClone</a:t>
            </a:r>
            <a:endParaRPr lang="en-US" sz="2400" dirty="0">
              <a:solidFill>
                <a:srgbClr val="638E00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sz="3200" dirty="0"/>
              <a:t>M</a:t>
            </a:r>
            <a:r>
              <a:rPr lang="en-US" sz="3200" dirty="0" smtClean="0"/>
              <a:t>ounts the clone &amp; P4CONFIG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 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/p4/</a:t>
            </a:r>
            <a:r>
              <a:rPr lang="en-US" sz="2400" dirty="0" err="1" smtClean="0">
                <a:solidFill>
                  <a:schemeClr val="bg2"/>
                </a:solidFill>
                <a:latin typeface="Menlo Regular"/>
                <a:cs typeface="Menlo Regular"/>
              </a:rPr>
              <a:t>myClone</a:t>
            </a:r>
            <a:endParaRPr lang="en-US" sz="2400" dirty="0" smtClean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    .p4config</a:t>
            </a: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1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433888"/>
          </a:xfrm>
        </p:spPr>
        <p:txBody>
          <a:bodyPr/>
          <a:lstStyle/>
          <a:p>
            <a:r>
              <a:rPr lang="en-US" sz="3200" dirty="0" smtClean="0"/>
              <a:t>Clean up Clones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clones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 p4 clone -d </a:t>
            </a:r>
            <a:r>
              <a:rPr lang="en-US" sz="2400" dirty="0" err="1" smtClean="0">
                <a:solidFill>
                  <a:srgbClr val="638E00"/>
                </a:solidFill>
                <a:latin typeface="Menlo Regular"/>
                <a:cs typeface="Menlo Regular"/>
              </a:rPr>
              <a:t>myClone</a:t>
            </a:r>
            <a:endParaRPr lang="en-US" sz="2400" dirty="0" smtClean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sz="3200" dirty="0"/>
              <a:t>Clean </a:t>
            </a:r>
            <a:r>
              <a:rPr lang="en-US" sz="3200" dirty="0" smtClean="0"/>
              <a:t>up Volumes</a:t>
            </a:r>
            <a:endParaRPr lang="en-US" sz="3200" dirty="0"/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  p4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volumes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 p4 volume -d </a:t>
            </a:r>
            <a:r>
              <a:rPr lang="en-US" sz="2400" dirty="0" err="1" smtClean="0">
                <a:solidFill>
                  <a:schemeClr val="bg2"/>
                </a:solidFill>
                <a:latin typeface="Menlo Regular"/>
                <a:cs typeface="Menlo Regular"/>
              </a:rPr>
              <a:t>projACE</a:t>
            </a:r>
            <a:endParaRPr lang="en-US" sz="2400" dirty="0" smtClean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(snapshots automatically removed)</a:t>
            </a: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9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3660A-DD26-4D68-AB4C-4AE07E173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52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Familiar and easy to use</a:t>
            </a:r>
          </a:p>
          <a:p>
            <a:endParaRPr lang="en-US" sz="3200" dirty="0" smtClean="0"/>
          </a:p>
          <a:p>
            <a:r>
              <a:rPr lang="en-US" sz="3200" dirty="0" smtClean="0"/>
              <a:t>P4 styled commands</a:t>
            </a:r>
          </a:p>
          <a:p>
            <a:endParaRPr lang="en-US" sz="3200" dirty="0" smtClean="0"/>
          </a:p>
          <a:p>
            <a:r>
              <a:rPr lang="en-US" sz="3200" dirty="0" smtClean="0"/>
              <a:t>Not just for build, but any asset</a:t>
            </a:r>
          </a:p>
          <a:p>
            <a:endParaRPr lang="en-US" sz="3200" dirty="0" smtClean="0"/>
          </a:p>
          <a:p>
            <a:r>
              <a:rPr lang="en-US" sz="3200" dirty="0" smtClean="0"/>
              <a:t>Extensible Open Source 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7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Introduction</a:t>
            </a:r>
          </a:p>
          <a:p>
            <a:endParaRPr lang="en-US" sz="3200" dirty="0" smtClean="0"/>
          </a:p>
          <a:p>
            <a:r>
              <a:rPr lang="en-US" sz="3200" dirty="0" smtClean="0"/>
              <a:t>P4 Flex Overview – Agnes Jacob</a:t>
            </a:r>
          </a:p>
          <a:p>
            <a:endParaRPr lang="en-US" sz="3200" dirty="0" smtClean="0"/>
          </a:p>
          <a:p>
            <a:r>
              <a:rPr lang="en-US" sz="3200" dirty="0" smtClean="0"/>
              <a:t>P4 Flex Demo – Paul Allen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P4 Flex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Increase developer’s productivity</a:t>
            </a:r>
          </a:p>
          <a:p>
            <a:endParaRPr lang="en-US" sz="3200" dirty="0" smtClean="0"/>
          </a:p>
          <a:p>
            <a:r>
              <a:rPr lang="en-US" sz="3200" dirty="0" smtClean="0"/>
              <a:t>Improved Collaboration</a:t>
            </a:r>
          </a:p>
          <a:p>
            <a:endParaRPr lang="en-US" sz="3200" dirty="0" smtClean="0"/>
          </a:p>
          <a:p>
            <a:r>
              <a:rPr lang="en-US" sz="3200" dirty="0" smtClean="0"/>
              <a:t>Faster Sync </a:t>
            </a:r>
            <a:r>
              <a:rPr lang="en-US" sz="3200" dirty="0"/>
              <a:t>t</a:t>
            </a:r>
            <a:r>
              <a:rPr lang="en-US" sz="3200" dirty="0" smtClean="0"/>
              <a:t>imes (“-k”)</a:t>
            </a:r>
          </a:p>
          <a:p>
            <a:endParaRPr lang="en-US" sz="3200" dirty="0" smtClean="0"/>
          </a:p>
          <a:p>
            <a:r>
              <a:rPr lang="en-US" sz="3200" dirty="0" smtClean="0"/>
              <a:t>Less Disk space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26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 descr="Screen Shot 2015-07-16 at 09.59.5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1"/>
          <a:stretch/>
        </p:blipFill>
        <p:spPr>
          <a:xfrm>
            <a:off x="1169988" y="1447800"/>
            <a:ext cx="7608252" cy="464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03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Perforce Workshop – P4 Flex Project</a:t>
            </a:r>
          </a:p>
          <a:p>
            <a:pPr lvl="1"/>
            <a:r>
              <a:rPr lang="en-US" sz="2000" dirty="0">
                <a:hlinkClick r:id="rId2"/>
              </a:rPr>
              <a:t>https://swarm.workshop.perforce.com/projects/perforce-software-p4flexclone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/>
          </a:p>
          <a:p>
            <a:r>
              <a:rPr lang="en-US" sz="2000" dirty="0" smtClean="0"/>
              <a:t>P4Broker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http://www.perforce.com/perforce/doc.current/manuals/p4dist/chapter.broker.html</a:t>
            </a:r>
            <a:endParaRPr lang="en-US" sz="2000" dirty="0"/>
          </a:p>
          <a:p>
            <a:r>
              <a:rPr lang="en-US" sz="2000" dirty="0" err="1"/>
              <a:t>FlexClone</a:t>
            </a:r>
            <a:r>
              <a:rPr lang="en-US" sz="2000" dirty="0"/>
              <a:t> - A Thorough Introduction to </a:t>
            </a:r>
            <a:r>
              <a:rPr lang="en-US" sz="2000" dirty="0" err="1"/>
              <a:t>FlexClone</a:t>
            </a:r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http://www.netap.com/us/media/tr-4164.pdf</a:t>
            </a:r>
            <a:endParaRPr lang="en-US" sz="2000" dirty="0"/>
          </a:p>
          <a:p>
            <a:r>
              <a:rPr lang="en-US" sz="2000" dirty="0"/>
              <a:t>Deployment and Implementation Guide: Perforce Software on NetApp Clustered Data ONTAP</a:t>
            </a:r>
          </a:p>
          <a:p>
            <a:pPr lvl="1"/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www.netapp.com/us/media/tr-4164.pdf</a:t>
            </a:r>
            <a:endParaRPr lang="en-US" sz="2400" dirty="0" smtClean="0"/>
          </a:p>
          <a:p>
            <a:r>
              <a:rPr lang="en-US" sz="2000" dirty="0" smtClean="0"/>
              <a:t>Data </a:t>
            </a:r>
            <a:r>
              <a:rPr lang="en-US" sz="2000" dirty="0"/>
              <a:t>ONTAP Administration Manuals 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</a:t>
            </a:r>
            <a:r>
              <a:rPr lang="en-US" sz="2000" dirty="0" smtClean="0">
                <a:hlinkClick r:id="rId6"/>
              </a:rPr>
              <a:t>now.netapp.com</a:t>
            </a:r>
            <a:endParaRPr lang="en-US" sz="2000" dirty="0" smtClean="0"/>
          </a:p>
          <a:p>
            <a:pPr marL="300038" lvl="1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21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3660A-DD26-4D68-AB4C-4AE07E17360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13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DD893-7FF8-44FE-9189-04358CEC1A32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8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73868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 Merge 2013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i="1" dirty="0">
                <a:solidFill>
                  <a:srgbClr val="404040"/>
                </a:solidFill>
                <a:latin typeface="Calibri"/>
                <a:cs typeface="Calibri"/>
              </a:rPr>
              <a:t>“Managing Big Workspace </a:t>
            </a:r>
            <a:endParaRPr lang="en-US" sz="3600" i="1" dirty="0" smtClean="0">
              <a:solidFill>
                <a:srgbClr val="404040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3600" i="1" dirty="0" smtClean="0">
                <a:solidFill>
                  <a:srgbClr val="404040"/>
                </a:solidFill>
                <a:latin typeface="Calibri"/>
                <a:cs typeface="Calibri"/>
              </a:rPr>
              <a:t>with </a:t>
            </a:r>
            <a:r>
              <a:rPr lang="en-US" sz="3600" i="1" dirty="0">
                <a:solidFill>
                  <a:srgbClr val="404040"/>
                </a:solidFill>
                <a:latin typeface="Calibri"/>
                <a:cs typeface="Calibri"/>
              </a:rPr>
              <a:t>Storage Magic”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Jointly </a:t>
            </a:r>
            <a:r>
              <a:rPr lang="en-US" dirty="0" err="1" smtClean="0"/>
              <a:t>demo’ed</a:t>
            </a:r>
            <a:r>
              <a:rPr lang="en-US" dirty="0" smtClean="0"/>
              <a:t> and presented by </a:t>
            </a:r>
            <a:r>
              <a:rPr lang="en-US" dirty="0"/>
              <a:t>Perforce </a:t>
            </a:r>
            <a:r>
              <a:rPr lang="en-US" dirty="0" smtClean="0"/>
              <a:t>and </a:t>
            </a:r>
            <a:r>
              <a:rPr lang="en-US" dirty="0" err="1" smtClean="0"/>
              <a:t>NetApp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Team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17" y="1586617"/>
            <a:ext cx="1348451" cy="134845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DF13B-F67F-4AC9-9D3E-BD49C9AC58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1586618"/>
            <a:ext cx="1295401" cy="1275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29350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PM Clary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Technical Account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 Manager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65" y="4038600"/>
            <a:ext cx="999335" cy="1209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61" y="4114800"/>
            <a:ext cx="966839" cy="1166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38600"/>
            <a:ext cx="1066800" cy="12781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3000" y="5410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Lawrence Bunka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/>
              <a:t>Sr. Product Strategy </a:t>
            </a:r>
            <a:r>
              <a:rPr lang="en-US" sz="1200" b="1" dirty="0" smtClean="0"/>
              <a:t>Manager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8800" y="2895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Tim Brazil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Performance Engineer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6600" y="30112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Paul Allen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Senior Integrations Engineer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5200" y="5410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Agnes Jacob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Senior Product Partner Engineer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5000" y="5486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John Wiser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Senior TME Manager</a:t>
            </a: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81868"/>
            <a:ext cx="1161662" cy="1161662"/>
          </a:xfrm>
        </p:spPr>
      </p:pic>
    </p:spTree>
    <p:extLst>
      <p:ext uri="{BB962C8B-B14F-4D97-AF65-F5344CB8AC3E}">
        <p14:creationId xmlns:p14="http://schemas.microsoft.com/office/powerpoint/2010/main" val="31821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1"/>
            <a:ext cx="7603490" cy="525870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What is it?</a:t>
            </a:r>
          </a:p>
          <a:p>
            <a:pPr lvl="1"/>
            <a:r>
              <a:rPr lang="en-US" dirty="0" smtClean="0"/>
              <a:t>P4 flex is an open-source </a:t>
            </a:r>
            <a:r>
              <a:rPr lang="en-US" b="1" i="1" dirty="0" smtClean="0"/>
              <a:t>p4broker</a:t>
            </a:r>
            <a:r>
              <a:rPr lang="en-US" dirty="0" smtClean="0"/>
              <a:t> script which is shared to the developer community to refine and customized to their own environment.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starting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1"/>
            <a:ext cx="7603490" cy="525870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Support</a:t>
            </a:r>
            <a:endParaRPr lang="en-US" sz="3600" dirty="0" smtClean="0"/>
          </a:p>
          <a:p>
            <a:pPr lvl="1"/>
            <a:r>
              <a:rPr lang="en-US" dirty="0" smtClean="0"/>
              <a:t>Support  is through the developer community forums in which Perforce and NetApp are members.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Posted on Perforce Workshop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Currently only supports Unix and NFS environments.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200400" y="4065746"/>
            <a:ext cx="2280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b="1" dirty="0" smtClean="0"/>
              <a:t>P4 FLEX: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 err="1" smtClean="0"/>
              <a:t>broker.cfg</a:t>
            </a:r>
            <a:endParaRPr lang="en-US" b="1" dirty="0" smtClean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 err="1" smtClean="0"/>
              <a:t>flex.cfg</a:t>
            </a:r>
            <a:endParaRPr lang="en-US" b="1" dirty="0" smtClean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/>
              <a:t>f</a:t>
            </a:r>
            <a:r>
              <a:rPr lang="en-US" b="1" dirty="0" smtClean="0"/>
              <a:t>lex.py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259096" y="2932493"/>
            <a:ext cx="588257" cy="703583"/>
            <a:chOff x="1832197" y="4370457"/>
            <a:chExt cx="914404" cy="1093669"/>
          </a:xfrm>
        </p:grpSpPr>
        <p:pic>
          <p:nvPicPr>
            <p:cNvPr id="29" name="image227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32197" y="4370457"/>
              <a:ext cx="914404" cy="82685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0" name="Shape 710"/>
            <p:cNvSpPr/>
            <p:nvPr/>
          </p:nvSpPr>
          <p:spPr>
            <a:xfrm>
              <a:off x="2007240" y="5317233"/>
              <a:ext cx="525985" cy="1468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800">
                  <a:solidFill>
                    <a:srgbClr val="A7A7A7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800" b="1" dirty="0" smtClean="0">
                  <a:solidFill>
                    <a:schemeClr val="tx1"/>
                  </a:solidFill>
                </a:rPr>
                <a:t>P4 Client</a:t>
              </a:r>
              <a:endParaRPr sz="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Rounded Rectangle 38"/>
          <p:cNvSpPr/>
          <p:nvPr/>
        </p:nvSpPr>
        <p:spPr bwMode="auto">
          <a:xfrm>
            <a:off x="3200400" y="2659184"/>
            <a:ext cx="1973553" cy="833742"/>
          </a:xfrm>
          <a:prstGeom prst="roundRect">
            <a:avLst/>
          </a:prstGeom>
          <a:solidFill>
            <a:schemeClr val="tx2">
              <a:lumMod val="25000"/>
              <a:lumOff val="75000"/>
              <a:alpha val="3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63275" y="2884838"/>
            <a:ext cx="1447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p4broker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6332247" y="2627693"/>
            <a:ext cx="1973553" cy="833742"/>
          </a:xfrm>
          <a:prstGeom prst="roundRect">
            <a:avLst/>
          </a:prstGeom>
          <a:solidFill>
            <a:schemeClr val="tx2">
              <a:lumMod val="25000"/>
              <a:lumOff val="75000"/>
              <a:alpha val="35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53199" y="2827407"/>
            <a:ext cx="1752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P4D Server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246765" y="3788476"/>
            <a:ext cx="588257" cy="703583"/>
            <a:chOff x="1832197" y="4370457"/>
            <a:chExt cx="914404" cy="1093669"/>
          </a:xfrm>
        </p:grpSpPr>
        <p:pic>
          <p:nvPicPr>
            <p:cNvPr id="48" name="image227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32197" y="4370457"/>
              <a:ext cx="914404" cy="82685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9" name="Shape 710"/>
            <p:cNvSpPr/>
            <p:nvPr/>
          </p:nvSpPr>
          <p:spPr>
            <a:xfrm>
              <a:off x="2007240" y="5317233"/>
              <a:ext cx="525985" cy="1468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800">
                  <a:solidFill>
                    <a:srgbClr val="A7A7A7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800" b="1" dirty="0" smtClean="0">
                  <a:solidFill>
                    <a:schemeClr val="tx1"/>
                  </a:solidFill>
                </a:rPr>
                <a:t>P4 Client</a:t>
              </a:r>
              <a:endParaRPr sz="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57437" y="2133600"/>
            <a:ext cx="588257" cy="703583"/>
            <a:chOff x="1832197" y="4370457"/>
            <a:chExt cx="914404" cy="1093669"/>
          </a:xfrm>
        </p:grpSpPr>
        <p:pic>
          <p:nvPicPr>
            <p:cNvPr id="51" name="image227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32197" y="4370457"/>
              <a:ext cx="914404" cy="82685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2" name="Shape 710"/>
            <p:cNvSpPr/>
            <p:nvPr/>
          </p:nvSpPr>
          <p:spPr>
            <a:xfrm>
              <a:off x="2007240" y="5317233"/>
              <a:ext cx="525985" cy="1468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800">
                  <a:solidFill>
                    <a:srgbClr val="A7A7A7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800" b="1" dirty="0" smtClean="0">
                  <a:solidFill>
                    <a:schemeClr val="tx1"/>
                  </a:solidFill>
                </a:rPr>
                <a:t>P4 Client</a:t>
              </a:r>
              <a:endParaRPr sz="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4" name="Left-Right Arrow 53"/>
          <p:cNvSpPr/>
          <p:nvPr/>
        </p:nvSpPr>
        <p:spPr bwMode="auto">
          <a:xfrm rot="1600256">
            <a:off x="2101031" y="2511363"/>
            <a:ext cx="873013" cy="237850"/>
          </a:xfrm>
          <a:prstGeom prst="leftRight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Left-Right Arrow 54"/>
          <p:cNvSpPr/>
          <p:nvPr/>
        </p:nvSpPr>
        <p:spPr bwMode="auto">
          <a:xfrm>
            <a:off x="5299187" y="2884838"/>
            <a:ext cx="873013" cy="237850"/>
          </a:xfrm>
          <a:prstGeom prst="leftRight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Left-Right Arrow 55"/>
          <p:cNvSpPr/>
          <p:nvPr/>
        </p:nvSpPr>
        <p:spPr bwMode="auto">
          <a:xfrm>
            <a:off x="2022587" y="3084893"/>
            <a:ext cx="873013" cy="237850"/>
          </a:xfrm>
          <a:prstGeom prst="leftRight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Left-Right Arrow 56"/>
          <p:cNvSpPr/>
          <p:nvPr/>
        </p:nvSpPr>
        <p:spPr bwMode="auto">
          <a:xfrm rot="19349470">
            <a:off x="2083199" y="3705624"/>
            <a:ext cx="873013" cy="237850"/>
          </a:xfrm>
          <a:prstGeom prst="leftRight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2" pitchFamily="18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6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0772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volume -s size[M, G] name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volume -d name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volumes</a:t>
            </a: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snapshot -V volume [-c client] name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</a:t>
            </a:r>
            <a:r>
              <a:rPr lang="en-US" sz="2400" dirty="0" smtClean="0">
                <a:solidFill>
                  <a:schemeClr val="bg2"/>
                </a:solidFill>
                <a:latin typeface="Menlo Regular"/>
                <a:cs typeface="Menlo Regular"/>
              </a:rPr>
              <a:t>snapshots</a:t>
            </a: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  <a:latin typeface="Menlo Regular"/>
              <a:cs typeface="Menlo Regular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clone -V volume -S parent name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clone -d name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/>
                </a:solidFill>
                <a:latin typeface="Menlo Regular"/>
                <a:cs typeface="Menlo Regular"/>
              </a:rPr>
              <a:t>p4 flex clones [-a]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be able to utilize P4 Flex the following is required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Python </a:t>
            </a:r>
            <a:r>
              <a:rPr lang="en-US" dirty="0"/>
              <a:t>2.6 or </a:t>
            </a:r>
            <a:r>
              <a:rPr lang="en-US" dirty="0" smtClean="0"/>
              <a:t>later</a:t>
            </a:r>
          </a:p>
          <a:p>
            <a:pPr lvl="1"/>
            <a:r>
              <a:rPr lang="en-US" dirty="0" smtClean="0"/>
              <a:t>P4 </a:t>
            </a:r>
            <a:r>
              <a:rPr lang="en-US" dirty="0"/>
              <a:t>Python 2.6 or later </a:t>
            </a:r>
            <a:r>
              <a:rPr lang="en-US" dirty="0" smtClean="0"/>
              <a:t>APIs</a:t>
            </a:r>
          </a:p>
          <a:p>
            <a:pPr lvl="1"/>
            <a:r>
              <a:rPr lang="en-US" dirty="0" smtClean="0"/>
              <a:t>NetApp </a:t>
            </a:r>
            <a:r>
              <a:rPr lang="en-US" dirty="0"/>
              <a:t>Manageability Software Development Kit (NMSDK) 5.3.x or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56&quot;&gt;&lt;/object&gt;&lt;object type=&quot;2&quot; unique_id=&quot;10057&quot;&gt;&lt;object type=&quot;3&quot; unique_id=&quot;10058&quot;&gt;&lt;property id=&quot;20148&quot; value=&quot;5&quot;/&gt;&lt;property id=&quot;20300&quot; value=&quot;Slide 1&quot;/&gt;&lt;property id=&quot;20307&quot; value=&quot;348&quot;/&gt;&lt;/object&gt;&lt;object type=&quot;3&quot; unique_id=&quot;10059&quot;&gt;&lt;property id=&quot;20148&quot; value=&quot;5&quot;/&gt;&lt;property id=&quot;20300&quot; value=&quot;Slide 2 - &amp;quot;Internal Use and Confidential Footers&amp;quot;&quot;/&gt;&lt;property id=&quot;20307&quot; value=&quot;353&quot;/&gt;&lt;/object&gt;&lt;object type=&quot;3&quot; unique_id=&quot;10060&quot;&gt;&lt;property id=&quot;20148&quot; value=&quot;5&quot;/&gt;&lt;property id=&quot;20300&quot; value=&quot;Slide 3&quot;/&gt;&lt;property id=&quot;20307&quot; value=&quot;357&quot;/&gt;&lt;/object&gt;&lt;object type=&quot;3&quot; unique_id=&quot;10061&quot;&gt;&lt;property id=&quot;20148&quot; value=&quot;5&quot;/&gt;&lt;property id=&quot;20300&quot; value=&quot;Slide 4 - &amp;quot;Compatibility Between &amp;#x0D;&amp;#x0A;Office 2003 and 2007 Versions&amp;quot;&quot;/&gt;&lt;property id=&quot;20307&quot; value=&quot;356&quot;/&gt;&lt;/object&gt;&lt;object type=&quot;3&quot; unique_id=&quot;10062&quot;&gt;&lt;property id=&quot;20148&quot; value=&quot;5&quot;/&gt;&lt;property id=&quot;20300&quot; value=&quot;Slide 5&quot;/&gt;&lt;property id=&quot;20307&quot; value=&quot;354&quot;/&gt;&lt;/object&gt;&lt;object type=&quot;3&quot; unique_id=&quot;10063&quot;&gt;&lt;property id=&quot;20148&quot; value=&quot;5&quot;/&gt;&lt;property id=&quot;20300&quot; value=&quot;Slide 6&quot;/&gt;&lt;property id=&quot;20307&quot; value=&quot;355&quot;/&gt;&lt;/object&gt;&lt;object type=&quot;3&quot; unique_id=&quot;10064&quot;&gt;&lt;property id=&quot;20148&quot; value=&quot;5&quot;/&gt;&lt;property id=&quot;20300&quot; value=&quot;Slide 7&quot;/&gt;&lt;property id=&quot;20307&quot; value=&quot;34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209602CF876C47B99FE781EAF62C25" ma:contentTypeVersion="0" ma:contentTypeDescription="Create a new document." ma:contentTypeScope="" ma:versionID="ed070ffc5cea7058435474ab7d27151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14F801C-70F3-4BDE-B25B-4A286FDDB655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AA71F66-5EC9-4B5F-827B-84E12E6D27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603E11-DBC9-430A-B61E-AB7D35131B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25686</TotalTime>
  <Words>864</Words>
  <Application>Microsoft Office PowerPoint</Application>
  <PresentationFormat>On-screen Show (4:3)</PresentationFormat>
  <Paragraphs>235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1_Default Design</vt:lpstr>
      <vt:lpstr>P4 Flex</vt:lpstr>
      <vt:lpstr>Agenda </vt:lpstr>
      <vt:lpstr>Introduction</vt:lpstr>
      <vt:lpstr>P4 Flex Team</vt:lpstr>
      <vt:lpstr>P4 Flex Overview</vt:lpstr>
      <vt:lpstr>P4 Flex Overview</vt:lpstr>
      <vt:lpstr>P4 Flex Components</vt:lpstr>
      <vt:lpstr>P4 Flex Commands</vt:lpstr>
      <vt:lpstr>Requirements </vt:lpstr>
      <vt:lpstr>Assumptions</vt:lpstr>
      <vt:lpstr>P4 Flex In Action</vt:lpstr>
      <vt:lpstr>Workflow</vt:lpstr>
      <vt:lpstr>Workflow</vt:lpstr>
      <vt:lpstr>Workflow</vt:lpstr>
      <vt:lpstr>Workflow</vt:lpstr>
      <vt:lpstr>Workflow</vt:lpstr>
      <vt:lpstr>Workflow</vt:lpstr>
      <vt:lpstr>Demo</vt:lpstr>
      <vt:lpstr>Design Goals</vt:lpstr>
      <vt:lpstr>Value of P4 Flex</vt:lpstr>
      <vt:lpstr>In the Workshop</vt:lpstr>
      <vt:lpstr>References</vt:lpstr>
      <vt:lpstr>Q &amp; A</vt:lpstr>
      <vt:lpstr>PowerPoint Presentation</vt:lpstr>
    </vt:vector>
  </TitlesOfParts>
  <Company>NetApp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PrestoG</dc:creator>
  <cp:lastModifiedBy>Jacob, Agnes</cp:lastModifiedBy>
  <cp:revision>412</cp:revision>
  <dcterms:created xsi:type="dcterms:W3CDTF">2011-12-14T20:49:26Z</dcterms:created>
  <dcterms:modified xsi:type="dcterms:W3CDTF">2015-07-17T14:26:54Z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0x01010063209602CF876C47B99FE781EAF62C25</vt:lpwstr>
  </property>
</Properties>
</file>