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51" r:id="rId1"/>
  </p:sldMasterIdLst>
  <p:notesMasterIdLst>
    <p:notesMasterId r:id="rId45"/>
  </p:notesMasterIdLst>
  <p:handoutMasterIdLst>
    <p:handoutMasterId r:id="rId46"/>
  </p:handoutMasterIdLst>
  <p:sldIdLst>
    <p:sldId id="267" r:id="rId2"/>
    <p:sldId id="268" r:id="rId3"/>
    <p:sldId id="295" r:id="rId4"/>
    <p:sldId id="292" r:id="rId5"/>
    <p:sldId id="293" r:id="rId6"/>
    <p:sldId id="271" r:id="rId7"/>
    <p:sldId id="294" r:id="rId8"/>
    <p:sldId id="306" r:id="rId9"/>
    <p:sldId id="296" r:id="rId10"/>
    <p:sldId id="273" r:id="rId11"/>
    <p:sldId id="274" r:id="rId12"/>
    <p:sldId id="297" r:id="rId13"/>
    <p:sldId id="310" r:id="rId14"/>
    <p:sldId id="276" r:id="rId15"/>
    <p:sldId id="277" r:id="rId16"/>
    <p:sldId id="325" r:id="rId17"/>
    <p:sldId id="326" r:id="rId18"/>
    <p:sldId id="327" r:id="rId19"/>
    <p:sldId id="328" r:id="rId20"/>
    <p:sldId id="329" r:id="rId21"/>
    <p:sldId id="330" r:id="rId22"/>
    <p:sldId id="331" r:id="rId23"/>
    <p:sldId id="332" r:id="rId24"/>
    <p:sldId id="312" r:id="rId25"/>
    <p:sldId id="281" r:id="rId26"/>
    <p:sldId id="324" r:id="rId27"/>
    <p:sldId id="282" r:id="rId28"/>
    <p:sldId id="283" r:id="rId29"/>
    <p:sldId id="284" r:id="rId30"/>
    <p:sldId id="305" r:id="rId31"/>
    <p:sldId id="303" r:id="rId32"/>
    <p:sldId id="299" r:id="rId33"/>
    <p:sldId id="285" r:id="rId34"/>
    <p:sldId id="286" r:id="rId35"/>
    <p:sldId id="321" r:id="rId36"/>
    <p:sldId id="300" r:id="rId37"/>
    <p:sldId id="308" r:id="rId38"/>
    <p:sldId id="322" r:id="rId39"/>
    <p:sldId id="323" r:id="rId40"/>
    <p:sldId id="309" r:id="rId41"/>
    <p:sldId id="307" r:id="rId42"/>
    <p:sldId id="290" r:id="rId43"/>
    <p:sldId id="262" r:id="rId44"/>
  </p:sldIdLst>
  <p:sldSz cx="9144000" cy="5143500" type="screen16x9"/>
  <p:notesSz cx="6858000" cy="9144000"/>
  <p:custDataLst>
    <p:tags r:id="rId48"/>
  </p:custDataLst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215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orient="horz" pos="162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B88400"/>
    <a:srgbClr val="0B0B0B"/>
    <a:srgbClr val="EDC125"/>
    <a:srgbClr val="A19700"/>
    <a:srgbClr val="FBE369"/>
    <a:srgbClr val="CB3725"/>
    <a:srgbClr val="7F7F7F"/>
    <a:srgbClr val="DD5042"/>
    <a:srgbClr val="5457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803" autoAdjust="0"/>
    <p:restoredTop sz="71451" autoAdjust="0"/>
  </p:normalViewPr>
  <p:slideViewPr>
    <p:cSldViewPr snapToGrid="0" snapToObjects="1">
      <p:cViewPr varScale="1">
        <p:scale>
          <a:sx n="127" d="100"/>
          <a:sy n="127" d="100"/>
        </p:scale>
        <p:origin x="-608" y="-112"/>
      </p:cViewPr>
      <p:guideLst>
        <p:guide orient="horz" pos="1215"/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95" d="100"/>
          <a:sy n="95" d="100"/>
        </p:scale>
        <p:origin x="3720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handoutMaster" Target="handoutMasters/handoutMaster1.xml"/><Relationship Id="rId47" Type="http://schemas.openxmlformats.org/officeDocument/2006/relationships/printerSettings" Target="printerSettings/printerSettings1.bin"/><Relationship Id="rId48" Type="http://schemas.openxmlformats.org/officeDocument/2006/relationships/tags" Target="tags/tag1.xml"/><Relationship Id="rId49" Type="http://schemas.openxmlformats.org/officeDocument/2006/relationships/presProps" Target="pres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viewProps" Target="viewProps.xml"/><Relationship Id="rId51" Type="http://schemas.openxmlformats.org/officeDocument/2006/relationships/theme" Target="theme/theme1.xml"/><Relationship Id="rId5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971C25C5-A3B4-42A0-B602-131E805BD9A3}" type="datetimeFigureOut">
              <a:rPr lang="en-US" altLang="en-US"/>
              <a:pPr/>
              <a:t>09/09/16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F1321862-BF0D-4FB5-98E7-4149378AFDB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7015698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ABF80DF3-6AF4-4014-BFA0-B3A601640F0D}" type="datetimeFigureOut">
              <a:rPr lang="en-US" altLang="en-US"/>
              <a:pPr/>
              <a:t>09/09/16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noProof="0" smtClean="0"/>
              <a:t>Click to edit Master text styles</a:t>
            </a:r>
          </a:p>
          <a:p>
            <a:pPr lvl="1"/>
            <a:r>
              <a:rPr lang="fr-FR" noProof="0" smtClean="0"/>
              <a:t>Second level</a:t>
            </a:r>
          </a:p>
          <a:p>
            <a:pPr lvl="2"/>
            <a:r>
              <a:rPr lang="fr-FR" noProof="0" smtClean="0"/>
              <a:t>Third level</a:t>
            </a:r>
          </a:p>
          <a:p>
            <a:pPr lvl="3"/>
            <a:r>
              <a:rPr lang="fr-FR" noProof="0" smtClean="0"/>
              <a:t>Fourth level</a:t>
            </a:r>
          </a:p>
          <a:p>
            <a:pPr lvl="4"/>
            <a:r>
              <a:rPr lang="fr-FR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8ED85254-8E2D-4BA5-ABD8-827924C9521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9912797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MS PGothic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MS PGothic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MS PGothic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MS PGothic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MS PGothic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What makes the</a:t>
            </a:r>
            <a:r>
              <a:rPr lang="en-US" baseline="0" dirty="0" smtClean="0"/>
              <a:t> perfect </a:t>
            </a:r>
            <a:r>
              <a:rPr lang="en-US" baseline="0" dirty="0" err="1" smtClean="0"/>
              <a:t>monorepo</a:t>
            </a:r>
            <a:endParaRPr lang="en-US" baseline="0" dirty="0" smtClean="0"/>
          </a:p>
          <a:p>
            <a:r>
              <a:rPr lang="en-US" baseline="0" dirty="0" smtClean="0"/>
              <a:t>The P4 Plugin</a:t>
            </a:r>
          </a:p>
          <a:p>
            <a:r>
              <a:rPr lang="is-IS" baseline="0" dirty="0" smtClean="0"/>
              <a:t>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85254-8E2D-4BA5-ABD8-827924C9521B}" type="slidenum">
              <a:rPr lang="en-US" altLang="en-US" smtClean="0"/>
              <a:pPr/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619232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85254-8E2D-4BA5-ABD8-827924C9521B}" type="slidenum">
              <a:rPr lang="en-US" altLang="en-US" smtClean="0"/>
              <a:pPr/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581623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20minutes here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85254-8E2D-4BA5-ABD8-827924C9521B}" type="slidenum">
              <a:rPr lang="en-US" altLang="en-US" smtClean="0"/>
              <a:pPr/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372395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85254-8E2D-4BA5-ABD8-827924C9521B}" type="slidenum">
              <a:rPr lang="en-US" altLang="en-US" smtClean="0"/>
              <a:pPr/>
              <a:t>19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655789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share</a:t>
            </a:r>
            <a:r>
              <a:rPr lang="en-US" baseline="0" dirty="0" smtClean="0"/>
              <a:t> - appears in the workspace and you can submit and integrate to the parent</a:t>
            </a:r>
          </a:p>
          <a:p>
            <a:r>
              <a:rPr lang="en-US" baseline="0" dirty="0" smtClean="0"/>
              <a:t>isolate - </a:t>
            </a:r>
            <a:r>
              <a:rPr lang="en-US" baseline="0" dirty="0" smtClean="0"/>
              <a:t>appears in the workspace and you can submit, isolated from parent</a:t>
            </a:r>
          </a:p>
          <a:p>
            <a:r>
              <a:rPr lang="en-US" baseline="0" dirty="0" smtClean="0"/>
              <a:t>import - appears in the workspace only, cannot submit changes (import+)</a:t>
            </a:r>
          </a:p>
          <a:p>
            <a:r>
              <a:rPr lang="en-US" baseline="0" dirty="0" smtClean="0"/>
              <a:t>exclude - will not appear in the workspace, cannot get submitted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85254-8E2D-4BA5-ABD8-827924C9521B}" type="slidenum">
              <a:rPr lang="en-US" altLang="en-US" smtClean="0"/>
              <a:pPr/>
              <a:t>22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813101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Preview Check Only – sync -k to</a:t>
            </a:r>
            <a:r>
              <a:rPr lang="en-GB" baseline="0" dirty="0" smtClean="0"/>
              <a:t> trigger polling</a:t>
            </a:r>
            <a:endParaRPr lang="en-GB" dirty="0" smtClean="0"/>
          </a:p>
          <a:p>
            <a:r>
              <a:rPr lang="en-GB" dirty="0" smtClean="0"/>
              <a:t>Sync</a:t>
            </a:r>
            <a:r>
              <a:rPr lang="en-GB" baseline="0" dirty="0" smtClean="0"/>
              <a:t> Only – no </a:t>
            </a:r>
            <a:r>
              <a:rPr lang="en-GB" baseline="0" dirty="0" err="1" smtClean="0"/>
              <a:t>cleanup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85254-8E2D-4BA5-ABD8-827924C9521B}" type="slidenum">
              <a:rPr lang="en-US" altLang="en-US" smtClean="0"/>
              <a:pPr/>
              <a:t>27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94108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85254-8E2D-4BA5-ABD8-827924C9521B}" type="slidenum">
              <a:rPr lang="en-US" altLang="en-US" smtClean="0"/>
              <a:pPr/>
              <a:t>42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250776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85254-8E2D-4BA5-ABD8-827924C9521B}" type="slidenum">
              <a:rPr lang="en-US" altLang="en-US" smtClean="0"/>
              <a:pPr/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201695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No storage limits</a:t>
            </a:r>
          </a:p>
          <a:p>
            <a:r>
              <a:rPr lang="en-GB" dirty="0" smtClean="0"/>
              <a:t>	Any</a:t>
            </a:r>
            <a:r>
              <a:rPr lang="en-GB" baseline="0" dirty="0" smtClean="0"/>
              <a:t> size any type, users with Petabytes of data</a:t>
            </a:r>
          </a:p>
          <a:p>
            <a:endParaRPr lang="en-GB" dirty="0" smtClean="0"/>
          </a:p>
          <a:p>
            <a:endParaRPr lang="en-GB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85254-8E2D-4BA5-ABD8-827924C9521B}" type="slidenum">
              <a:rPr lang="en-US" altLang="en-US" smtClean="0"/>
              <a:pPr/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74183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Cross project Mapping,</a:t>
            </a:r>
            <a:r>
              <a:rPr lang="en-GB" baseline="0" dirty="0" smtClean="0"/>
              <a:t> map any file from any repo in your view.</a:t>
            </a:r>
            <a:endParaRPr lang="en-GB" dirty="0" smtClean="0"/>
          </a:p>
          <a:p>
            <a:endParaRPr lang="en-GB" dirty="0" smtClean="0"/>
          </a:p>
          <a:p>
            <a:r>
              <a:rPr lang="en-GB" dirty="0" smtClean="0"/>
              <a:t>Global sequential identifier</a:t>
            </a:r>
          </a:p>
          <a:p>
            <a:r>
              <a:rPr lang="en-GB" dirty="0" smtClean="0"/>
              <a:t>	Global change number across all repos;</a:t>
            </a:r>
            <a:r>
              <a:rPr lang="en-GB" baseline="0" dirty="0" smtClean="0"/>
              <a:t> sequential so you know what happened when</a:t>
            </a:r>
          </a:p>
          <a:p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85254-8E2D-4BA5-ABD8-827924C9521B}" type="slidenum">
              <a:rPr lang="en-US" altLang="en-US" smtClean="0"/>
              <a:pPr/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456408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Global distribution</a:t>
            </a:r>
          </a:p>
          <a:p>
            <a:r>
              <a:rPr lang="en-GB" dirty="0" smtClean="0"/>
              <a:t>	Distributed replicas (edge/commit)</a:t>
            </a:r>
            <a:r>
              <a:rPr lang="en-GB" baseline="0" dirty="0" smtClean="0"/>
              <a:t> and build servers, not to forget proxies (some sites proxies per-switch per-floor)</a:t>
            </a:r>
          </a:p>
          <a:p>
            <a:endParaRPr lang="en-GB" dirty="0" smtClean="0"/>
          </a:p>
          <a:p>
            <a:r>
              <a:rPr lang="en-GB" dirty="0" smtClean="0"/>
              <a:t>Fine grain protection</a:t>
            </a:r>
          </a:p>
          <a:p>
            <a:r>
              <a:rPr lang="en-GB" dirty="0" smtClean="0"/>
              <a:t>	Any level</a:t>
            </a:r>
            <a:r>
              <a:rPr lang="en-GB" baseline="0" dirty="0" smtClean="0"/>
              <a:t>, from none to fully encrypted traffic.  Access level as fine as you like even down to the individual file and restricted to user/group IP even proxy.</a:t>
            </a:r>
          </a:p>
          <a:p>
            <a:endParaRPr lang="en-GB" baseline="0" dirty="0" smtClean="0"/>
          </a:p>
          <a:p>
            <a:r>
              <a:rPr lang="en-GB" baseline="0" dirty="0" smtClean="0"/>
              <a:t>Distributed Client</a:t>
            </a:r>
          </a:p>
          <a:p>
            <a:r>
              <a:rPr lang="en-GB" baseline="0" dirty="0" smtClean="0"/>
              <a:t>	Little known fact that we have DVCS support built in.  Take any portion of the server and its history off-line and push you changes back later.</a:t>
            </a:r>
            <a:endParaRPr lang="en-GB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85254-8E2D-4BA5-ABD8-827924C9521B}" type="slidenum">
              <a:rPr lang="en-US" altLang="en-US" smtClean="0"/>
              <a:pPr/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70191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85254-8E2D-4BA5-ABD8-827924C9521B}" type="slidenum">
              <a:rPr lang="en-US" altLang="en-US" smtClean="0"/>
              <a:pPr/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275208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85254-8E2D-4BA5-ABD8-827924C9521B}" type="slidenum">
              <a:rPr lang="en-US" altLang="en-US" smtClean="0"/>
              <a:pPr/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62438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3C54D3-E577-494D-A964-D84D6EBF1C7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5488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P4</a:t>
            </a:r>
            <a:r>
              <a:rPr lang="en-US" baseline="0" dirty="0" smtClean="0"/>
              <a:t> plugin was designed to allow you to access all the power of the Perforce </a:t>
            </a:r>
            <a:r>
              <a:rPr lang="en-US" baseline="0" dirty="0" err="1" smtClean="0"/>
              <a:t>MonoRepo</a:t>
            </a:r>
            <a:r>
              <a:rPr lang="en-US" baseline="0" dirty="0" smtClean="0"/>
              <a:t>.</a:t>
            </a:r>
          </a:p>
          <a:p>
            <a:r>
              <a:rPr lang="en-US" baseline="0" dirty="0" smtClean="0"/>
              <a:t>Allowing Jenkins to fetch source and artifacts from Perforce and version the resulting build artifacts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85254-8E2D-4BA5-ABD8-827924C9521B}" type="slidenum">
              <a:rPr lang="en-US" altLang="en-US" smtClean="0"/>
              <a:pPr/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736893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4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emf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4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512072"/>
            <a:ext cx="6858000" cy="1109996"/>
          </a:xfrm>
        </p:spPr>
        <p:txBody>
          <a:bodyPr anchor="b">
            <a:normAutofit/>
          </a:bodyPr>
          <a:lstStyle>
            <a:lvl1pPr algn="l">
              <a:defRPr sz="27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620527"/>
            <a:ext cx="6858000" cy="686324"/>
          </a:xfrm>
        </p:spPr>
        <p:txBody>
          <a:bodyPr/>
          <a:lstStyle>
            <a:lvl1pPr marL="0" indent="0" algn="l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51167" y="4837131"/>
            <a:ext cx="1186434" cy="273844"/>
          </a:xfrm>
          <a:prstGeom prst="rect">
            <a:avLst/>
          </a:prstGeom>
        </p:spPr>
        <p:txBody>
          <a:bodyPr/>
          <a:lstStyle/>
          <a:p>
            <a:fld id="{35FD804A-D16B-2A40-9A33-4E39FD5E05FA}" type="slidenum">
              <a:rPr lang="en-US" smtClean="0"/>
              <a:t>‹#›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© 2016 CloudBees, Inc.  All Rights Reserved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8985708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118" y="583791"/>
            <a:ext cx="6858000" cy="577029"/>
          </a:xfrm>
        </p:spPr>
        <p:txBody>
          <a:bodyPr anchor="b">
            <a:normAutofit/>
          </a:bodyPr>
          <a:lstStyle>
            <a:lvl1pPr algn="ctr">
              <a:defRPr sz="21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118" y="1159282"/>
            <a:ext cx="6858000" cy="343162"/>
          </a:xfrm>
        </p:spPr>
        <p:txBody>
          <a:bodyPr>
            <a:normAutofit/>
          </a:bodyPr>
          <a:lstStyle>
            <a:lvl1pPr marL="0" indent="0" algn="ctr">
              <a:buNone/>
              <a:defRPr sz="15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1672" y="2746504"/>
            <a:ext cx="1880892" cy="18862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/>
          <a:srcRect l="54001" t="51079" r="7995" b="9806"/>
          <a:stretch/>
        </p:blipFill>
        <p:spPr>
          <a:xfrm>
            <a:off x="-1" y="-8681"/>
            <a:ext cx="1510890" cy="2136071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>
          <a:xfrm>
            <a:off x="7051167" y="4837131"/>
            <a:ext cx="1186434" cy="273844"/>
          </a:xfrm>
          <a:prstGeom prst="rect">
            <a:avLst/>
          </a:prstGeom>
        </p:spPr>
        <p:txBody>
          <a:bodyPr/>
          <a:lstStyle/>
          <a:p>
            <a:fld id="{35FD804A-D16B-2A40-9A33-4E39FD5E05F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© 2016 CloudBees, Inc.  All Rights Reserved</a:t>
            </a:r>
            <a:endParaRPr lang="en-US" altLang="en-US" dirty="0" smtClean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4"/>
          <a:srcRect l="9449" t="12009" r="58268" b="47811"/>
          <a:stretch/>
        </p:blipFill>
        <p:spPr>
          <a:xfrm>
            <a:off x="7859210" y="2999700"/>
            <a:ext cx="1283869" cy="2145029"/>
          </a:xfrm>
          <a:prstGeom prst="rect">
            <a:avLst/>
          </a:prstGeom>
        </p:spPr>
      </p:pic>
      <p:sp>
        <p:nvSpPr>
          <p:cNvPr id="12" name="Footer Placeholder 17"/>
          <p:cNvSpPr txBox="1">
            <a:spLocks/>
          </p:cNvSpPr>
          <p:nvPr userDrawn="1"/>
        </p:nvSpPr>
        <p:spPr>
          <a:xfrm>
            <a:off x="6994017" y="4632724"/>
            <a:ext cx="1521333" cy="2206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675" kern="120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ea typeface="MS PGothic" panose="020B0600070205080204" pitchFamily="34" charset="-128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sz="1050" dirty="0" smtClean="0">
                <a:solidFill>
                  <a:srgbClr val="CB3725"/>
                </a:solidFill>
              </a:rPr>
              <a:t>#</a:t>
            </a:r>
            <a:r>
              <a:rPr lang="en-US" altLang="en-US" sz="1050" dirty="0" err="1" smtClean="0">
                <a:solidFill>
                  <a:srgbClr val="CB3725"/>
                </a:solidFill>
              </a:rPr>
              <a:t>JenkinsWorld</a:t>
            </a:r>
            <a:endParaRPr lang="en-US" altLang="en-US" sz="1050" dirty="0" smtClean="0">
              <a:solidFill>
                <a:srgbClr val="CB3725"/>
              </a:solidFill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4285505" y="4411751"/>
            <a:ext cx="573225" cy="276999"/>
          </a:xfrm>
          <a:prstGeom prst="rect">
            <a:avLst/>
          </a:prstGeom>
          <a:solidFill>
            <a:srgbClr val="000000">
              <a:alpha val="6000"/>
            </a:srgbClr>
          </a:solidFill>
        </p:spPr>
        <p:txBody>
          <a:bodyPr wrap="square" lIns="36000" tIns="0" rIns="36000" bIns="0" rtlCol="0" anchor="ctr" anchorCtr="0">
            <a:spAutoFit/>
          </a:bodyPr>
          <a:lstStyle/>
          <a:p>
            <a:pPr algn="ctr"/>
            <a:r>
              <a:rPr lang="en-GB" sz="1800" b="0" dirty="0" smtClean="0">
                <a:solidFill>
                  <a:schemeClr val="bg1"/>
                </a:solidFill>
                <a:latin typeface="Apple Braille" charset="0"/>
                <a:ea typeface="Apple Braille" charset="0"/>
                <a:cs typeface="Apple Braille" charset="0"/>
              </a:rPr>
              <a:t>2016</a:t>
            </a:r>
            <a:endParaRPr lang="en-GB" sz="1800" b="0" dirty="0">
              <a:solidFill>
                <a:schemeClr val="bg1"/>
              </a:solidFill>
              <a:latin typeface="Apple Braille" charset="0"/>
              <a:ea typeface="Apple Braille" charset="0"/>
              <a:cs typeface="Apple Braill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75655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171038"/>
            <a:ext cx="7886700" cy="3456159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© 2016 CloudBees, Inc.  All Rights Reserved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9681815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Rectangle 3"/>
          <p:cNvSpPr/>
          <p:nvPr userDrawn="1"/>
        </p:nvSpPr>
        <p:spPr>
          <a:xfrm>
            <a:off x="7060557" y="2697914"/>
            <a:ext cx="2083443" cy="24455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922133" y="4814739"/>
            <a:ext cx="1186434" cy="273844"/>
          </a:xfrm>
          <a:prstGeom prst="rect">
            <a:avLst/>
          </a:prstGeom>
        </p:spPr>
        <p:txBody>
          <a:bodyPr/>
          <a:lstStyle/>
          <a:p>
            <a:fld id="{35FD804A-D16B-2A40-9A33-4E39FD5E05FA}" type="slidenum">
              <a:rPr lang="en-US" smtClean="0"/>
              <a:t>‹#›</a:t>
            </a:fld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© 2016 CloudBees, Inc.  All Rights Reserved</a:t>
            </a:r>
            <a:endParaRPr lang="en-US" altLang="en-US" dirty="0" smtClean="0"/>
          </a:p>
        </p:txBody>
      </p:sp>
      <p:sp>
        <p:nvSpPr>
          <p:cNvPr id="7" name="Footer Placeholder 17"/>
          <p:cNvSpPr txBox="1">
            <a:spLocks/>
          </p:cNvSpPr>
          <p:nvPr userDrawn="1"/>
        </p:nvSpPr>
        <p:spPr>
          <a:xfrm>
            <a:off x="7922133" y="4632724"/>
            <a:ext cx="1221867" cy="2309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675" kern="120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ea typeface="MS PGothic" panose="020B0600070205080204" pitchFamily="34" charset="-128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sz="1050" dirty="0" smtClean="0">
                <a:solidFill>
                  <a:srgbClr val="CB3725"/>
                </a:solidFill>
              </a:rPr>
              <a:t>#</a:t>
            </a:r>
            <a:r>
              <a:rPr lang="en-US" altLang="en-US" sz="1050" dirty="0" err="1" smtClean="0">
                <a:solidFill>
                  <a:srgbClr val="CB3725"/>
                </a:solidFill>
              </a:rPr>
              <a:t>JenkinsWorld</a:t>
            </a:r>
            <a:endParaRPr lang="en-US" altLang="en-US" sz="1050" dirty="0" smtClean="0">
              <a:solidFill>
                <a:srgbClr val="CB372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59682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51711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Full Log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7756" y="585323"/>
            <a:ext cx="3790742" cy="380148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3"/>
          <a:srcRect l="54001" t="49219" r="7995" b="9807"/>
          <a:stretch/>
        </p:blipFill>
        <p:spPr>
          <a:xfrm>
            <a:off x="-1" y="2"/>
            <a:ext cx="1756849" cy="2601849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© 2016 CloudBees, Inc.  All Rights Reserved</a:t>
            </a:r>
            <a:endParaRPr lang="en-US" alt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7051167" y="4837131"/>
            <a:ext cx="1186434" cy="273844"/>
          </a:xfrm>
          <a:prstGeom prst="rect">
            <a:avLst/>
          </a:prstGeom>
        </p:spPr>
        <p:txBody>
          <a:bodyPr/>
          <a:lstStyle/>
          <a:p>
            <a:fld id="{35FD804A-D16B-2A40-9A33-4E39FD5E05F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4"/>
          <a:srcRect l="9449" t="12009" r="58268" b="47811"/>
          <a:stretch/>
        </p:blipFill>
        <p:spPr>
          <a:xfrm>
            <a:off x="7859210" y="2999700"/>
            <a:ext cx="1283869" cy="2145029"/>
          </a:xfrm>
          <a:prstGeom prst="rect">
            <a:avLst/>
          </a:prstGeom>
        </p:spPr>
      </p:pic>
      <p:sp>
        <p:nvSpPr>
          <p:cNvPr id="10" name="Footer Placeholder 17"/>
          <p:cNvSpPr txBox="1">
            <a:spLocks/>
          </p:cNvSpPr>
          <p:nvPr userDrawn="1"/>
        </p:nvSpPr>
        <p:spPr>
          <a:xfrm>
            <a:off x="6994017" y="4632724"/>
            <a:ext cx="1521333" cy="2206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675" kern="120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ea typeface="MS PGothic" panose="020B0600070205080204" pitchFamily="34" charset="-128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sz="1050" dirty="0" smtClean="0">
                <a:solidFill>
                  <a:srgbClr val="CB3725"/>
                </a:solidFill>
              </a:rPr>
              <a:t>#</a:t>
            </a:r>
            <a:r>
              <a:rPr lang="en-US" altLang="en-US" sz="1050" dirty="0" err="1" smtClean="0">
                <a:solidFill>
                  <a:srgbClr val="CB3725"/>
                </a:solidFill>
              </a:rPr>
              <a:t>JenkinsWorld</a:t>
            </a:r>
            <a:endParaRPr lang="en-US" altLang="en-US" sz="1050" dirty="0" smtClean="0">
              <a:solidFill>
                <a:srgbClr val="CB3725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4067240" y="3972251"/>
            <a:ext cx="1011774" cy="553998"/>
          </a:xfrm>
          <a:prstGeom prst="rect">
            <a:avLst/>
          </a:prstGeom>
          <a:solidFill>
            <a:srgbClr val="000000">
              <a:alpha val="6000"/>
            </a:srgbClr>
          </a:solidFill>
        </p:spPr>
        <p:txBody>
          <a:bodyPr wrap="square" lIns="36000" tIns="0" rIns="36000" bIns="0" rtlCol="0" anchor="t" anchorCtr="0">
            <a:spAutoFit/>
          </a:bodyPr>
          <a:lstStyle/>
          <a:p>
            <a:pPr algn="ctr"/>
            <a:r>
              <a:rPr lang="en-GB" sz="3600" b="0" dirty="0" smtClean="0">
                <a:solidFill>
                  <a:schemeClr val="bg1"/>
                </a:solidFill>
                <a:latin typeface="Apple Braille" charset="0"/>
                <a:ea typeface="Apple Braille" charset="0"/>
                <a:cs typeface="Apple Braille" charset="0"/>
              </a:rPr>
              <a:t>2016</a:t>
            </a:r>
            <a:endParaRPr lang="en-GB" sz="1800" b="0" dirty="0">
              <a:solidFill>
                <a:schemeClr val="bg1"/>
              </a:solidFill>
              <a:latin typeface="Apple Braille" charset="0"/>
              <a:ea typeface="Apple Braille" charset="0"/>
              <a:cs typeface="Apple Braill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51470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theme" Target="../theme/theme1.xml"/><Relationship Id="rId8" Type="http://schemas.openxmlformats.org/officeDocument/2006/relationships/image" Target="../media/image1.emf"/><Relationship Id="rId9" Type="http://schemas.openxmlformats.org/officeDocument/2006/relationships/image" Target="../media/image2.emf"/><Relationship Id="rId10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77828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171038"/>
            <a:ext cx="7886700" cy="34616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8">
            <a:duotone>
              <a:prstClr val="black"/>
              <a:srgbClr val="EDC125">
                <a:tint val="45000"/>
                <a:satMod val="400000"/>
              </a:srgbClr>
            </a:duotone>
            <a:lum bright="22000" contrast="98000"/>
          </a:blip>
          <a:srcRect l="65377" t="47337" r="7995" b="9808"/>
          <a:stretch/>
        </p:blipFill>
        <p:spPr>
          <a:xfrm>
            <a:off x="0" y="0"/>
            <a:ext cx="763195" cy="1687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9">
            <a:duotone>
              <a:prstClr val="black"/>
              <a:srgbClr val="EDC125">
                <a:tint val="45000"/>
                <a:satMod val="400000"/>
              </a:srgbClr>
            </a:duotone>
            <a:lum bright="22000" contrast="98000"/>
          </a:blip>
          <a:srcRect l="9449" t="12009" r="58268" b="47811"/>
          <a:stretch/>
        </p:blipFill>
        <p:spPr>
          <a:xfrm>
            <a:off x="7859210" y="2998471"/>
            <a:ext cx="1283869" cy="214502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" name="Straight Connector 20"/>
          <p:cNvCxnSpPr/>
          <p:nvPr userDrawn="1"/>
        </p:nvCxnSpPr>
        <p:spPr>
          <a:xfrm>
            <a:off x="0" y="778286"/>
            <a:ext cx="9143079" cy="0"/>
          </a:xfrm>
          <a:prstGeom prst="line">
            <a:avLst/>
          </a:prstGeom>
          <a:ln w="25400">
            <a:solidFill>
              <a:srgbClr val="B884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 userDrawn="1"/>
        </p:nvSpPr>
        <p:spPr>
          <a:xfrm>
            <a:off x="1725288" y="82813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3" name="Footer Placeholder 17"/>
          <p:cNvSpPr>
            <a:spLocks noGrp="1"/>
          </p:cNvSpPr>
          <p:nvPr>
            <p:ph type="ftr" sz="quarter" idx="3"/>
          </p:nvPr>
        </p:nvSpPr>
        <p:spPr>
          <a:xfrm>
            <a:off x="-18288" y="4863704"/>
            <a:ext cx="2487168" cy="2206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altLang="en-US" dirty="0" smtClean="0"/>
              <a:t>© 2016 </a:t>
            </a:r>
            <a:r>
              <a:rPr lang="en-US" altLang="en-US" dirty="0" err="1" smtClean="0"/>
              <a:t>CloudBees</a:t>
            </a:r>
            <a:r>
              <a:rPr lang="en-US" altLang="en-US" dirty="0" smtClean="0"/>
              <a:t>, Inc.  All Rights Reserved</a:t>
            </a:r>
          </a:p>
        </p:txBody>
      </p:sp>
      <p:grpSp>
        <p:nvGrpSpPr>
          <p:cNvPr id="23" name="Group 22"/>
          <p:cNvGrpSpPr/>
          <p:nvPr userDrawn="1"/>
        </p:nvGrpSpPr>
        <p:grpSpPr>
          <a:xfrm>
            <a:off x="8140700" y="110194"/>
            <a:ext cx="885825" cy="557899"/>
            <a:chOff x="8140700" y="110194"/>
            <a:chExt cx="885825" cy="557899"/>
          </a:xfrm>
        </p:grpSpPr>
        <p:pic>
          <p:nvPicPr>
            <p:cNvPr id="12" name="Picture 11"/>
            <p:cNvPicPr>
              <a:picLocks noChangeAspect="1"/>
            </p:cNvPicPr>
            <p:nvPr userDrawn="1"/>
          </p:nvPicPr>
          <p:blipFill rotWithShape="1">
            <a:blip r:embed="rId10">
              <a:clrChange>
                <a:clrFrom>
                  <a:srgbClr val="C0372C"/>
                </a:clrFrom>
                <a:clrTo>
                  <a:srgbClr val="C0372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5307"/>
            <a:stretch/>
          </p:blipFill>
          <p:spPr>
            <a:xfrm>
              <a:off x="8250728" y="110194"/>
              <a:ext cx="744812" cy="557899"/>
            </a:xfrm>
            <a:prstGeom prst="rect">
              <a:avLst/>
            </a:prstGeom>
          </p:spPr>
        </p:pic>
        <p:cxnSp>
          <p:nvCxnSpPr>
            <p:cNvPr id="8" name="Straight Connector 7"/>
            <p:cNvCxnSpPr/>
            <p:nvPr userDrawn="1"/>
          </p:nvCxnSpPr>
          <p:spPr>
            <a:xfrm flipH="1" flipV="1">
              <a:off x="8515184" y="656065"/>
              <a:ext cx="511341" cy="0"/>
            </a:xfrm>
            <a:prstGeom prst="line">
              <a:avLst/>
            </a:prstGeom>
            <a:ln w="381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 userDrawn="1"/>
          </p:nvCxnSpPr>
          <p:spPr>
            <a:xfrm flipH="1" flipV="1">
              <a:off x="8140700" y="652890"/>
              <a:ext cx="263526" cy="0"/>
            </a:xfrm>
            <a:prstGeom prst="line">
              <a:avLst/>
            </a:prstGeom>
            <a:ln w="381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50164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859" r:id="rId2"/>
    <p:sldLayoutId id="2147483853" r:id="rId3"/>
    <p:sldLayoutId id="2147483857" r:id="rId4"/>
    <p:sldLayoutId id="2147483858" r:id="rId5"/>
    <p:sldLayoutId id="2147483862" r:id="rId6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100" kern="1200">
          <a:solidFill>
            <a:srgbClr val="B88400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Clr>
          <a:srgbClr val="B88400"/>
        </a:buClr>
        <a:buFont typeface="LucidaGrande" charset="0"/>
        <a:buChar char="◦"/>
        <a:defRPr sz="1650" kern="1200">
          <a:solidFill>
            <a:schemeClr val="bg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B88400"/>
        </a:buClr>
        <a:buSzPct val="100000"/>
        <a:buFont typeface="LucidaGrande" charset="0"/>
        <a:buChar char="◦"/>
        <a:defRPr sz="1500" kern="1200">
          <a:solidFill>
            <a:schemeClr val="bg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C00000"/>
        </a:buClr>
        <a:buFont typeface="Courier New" charset="0"/>
        <a:buChar char="o"/>
        <a:defRPr sz="1350" kern="1200">
          <a:solidFill>
            <a:schemeClr val="bg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C00000"/>
        </a:buClr>
        <a:buFont typeface=".HelveticaNeueDeskInterface-Regular" charset="0"/>
        <a:buChar char="–"/>
        <a:defRPr sz="1200" kern="1200">
          <a:solidFill>
            <a:schemeClr val="bg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C00000"/>
        </a:buClr>
        <a:buFont typeface=".HelveticaNeueDeskInterface-Regular" charset="0"/>
        <a:buChar char="»"/>
        <a:defRPr sz="1200" kern="1200">
          <a:solidFill>
            <a:schemeClr val="bg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3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4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5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.jpg"/><Relationship Id="rId3" Type="http://schemas.openxmlformats.org/officeDocument/2006/relationships/image" Target="../media/image2.em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microsoft.com/office/2007/relationships/hdphoto" Target="../media/hdphoto1.wdp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tiff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4" Type="http://schemas.openxmlformats.org/officeDocument/2006/relationships/image" Target="../media/image1.emf"/><Relationship Id="rId5" Type="http://schemas.openxmlformats.org/officeDocument/2006/relationships/image" Target="../media/image2.emf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4" Type="http://schemas.openxmlformats.org/officeDocument/2006/relationships/image" Target="../media/image3.emf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Perforce</a:t>
            </a:r>
            <a:r>
              <a:rPr lang="en-US" baseline="0" dirty="0" smtClean="0"/>
              <a:t> Birds of a Feather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118" y="1159282"/>
            <a:ext cx="6858000" cy="1110952"/>
          </a:xfrm>
        </p:spPr>
        <p:txBody>
          <a:bodyPr>
            <a:normAutofit/>
          </a:bodyPr>
          <a:lstStyle/>
          <a:p>
            <a:r>
              <a:rPr lang="en-US" dirty="0" smtClean="0"/>
              <a:t>An introduction to the ‘P4’ Plugin and update on the latest features.</a:t>
            </a:r>
          </a:p>
          <a:p>
            <a:endParaRPr lang="en-US" dirty="0"/>
          </a:p>
          <a:p>
            <a:r>
              <a:rPr lang="en-US" sz="1200" i="1" dirty="0" smtClean="0"/>
              <a:t>Paul Allen – Perforce Software</a:t>
            </a: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383444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0B0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301409" y="2902226"/>
            <a:ext cx="2842591" cy="2241274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Disambiguation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18484"/>
            <a:ext cx="8229600" cy="2081121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FFFFFF"/>
                </a:solidFill>
                <a:latin typeface="Avenir Book"/>
                <a:cs typeface="Avenir Book"/>
              </a:rPr>
              <a:t> Community ‘Perforce’ plugin</a:t>
            </a:r>
          </a:p>
          <a:p>
            <a:pPr marL="457200" lvl="1" indent="0">
              <a:buNone/>
            </a:pPr>
            <a:r>
              <a:rPr lang="en-US" sz="1600" dirty="0" smtClean="0">
                <a:solidFill>
                  <a:srgbClr val="FFFFFF"/>
                </a:solidFill>
                <a:latin typeface="Avenir Book"/>
                <a:cs typeface="Avenir Book"/>
              </a:rPr>
              <a:t>https://</a:t>
            </a:r>
            <a:r>
              <a:rPr lang="en-US" sz="1600" dirty="0" err="1" smtClean="0">
                <a:solidFill>
                  <a:srgbClr val="FFFFFF"/>
                </a:solidFill>
                <a:latin typeface="Avenir Book"/>
                <a:cs typeface="Avenir Book"/>
              </a:rPr>
              <a:t>wiki.jenkins-ci.org</a:t>
            </a:r>
            <a:r>
              <a:rPr lang="en-US" sz="1600" dirty="0" smtClean="0">
                <a:solidFill>
                  <a:srgbClr val="FFFFFF"/>
                </a:solidFill>
                <a:latin typeface="Avenir Book"/>
                <a:cs typeface="Avenir Book"/>
              </a:rPr>
              <a:t>/display/JENKINS/</a:t>
            </a:r>
            <a:r>
              <a:rPr lang="en-US" sz="1600" dirty="0" err="1" smtClean="0">
                <a:solidFill>
                  <a:srgbClr val="FFFFFF"/>
                </a:solidFill>
                <a:latin typeface="Avenir Book"/>
                <a:cs typeface="Avenir Book"/>
              </a:rPr>
              <a:t>Perforce+Plugin</a:t>
            </a:r>
            <a:endParaRPr lang="en-US" sz="1600" dirty="0" smtClean="0">
              <a:solidFill>
                <a:srgbClr val="FFFFFF"/>
              </a:solidFill>
              <a:latin typeface="Avenir Book"/>
              <a:cs typeface="Avenir Book"/>
            </a:endParaRPr>
          </a:p>
          <a:p>
            <a:pPr marL="457200" lvl="1" indent="0">
              <a:buNone/>
            </a:pPr>
            <a:endParaRPr lang="en-US" sz="1600" dirty="0" smtClean="0">
              <a:solidFill>
                <a:srgbClr val="FFFFFF"/>
              </a:solidFill>
              <a:latin typeface="Avenir Book"/>
              <a:cs typeface="Avenir Book"/>
            </a:endParaRPr>
          </a:p>
          <a:p>
            <a:r>
              <a:rPr lang="en-US" sz="2800" dirty="0" smtClean="0">
                <a:solidFill>
                  <a:srgbClr val="FFFFFF"/>
                </a:solidFill>
                <a:latin typeface="Avenir Book"/>
                <a:cs typeface="Avenir Book"/>
              </a:rPr>
              <a:t> Perforce Supported ‘P4’ plugin</a:t>
            </a:r>
          </a:p>
          <a:p>
            <a:pPr marL="457200" lvl="1" indent="0">
              <a:buNone/>
            </a:pPr>
            <a:r>
              <a:rPr lang="en-US" sz="1600" dirty="0">
                <a:solidFill>
                  <a:srgbClr val="FFFFFF"/>
                </a:solidFill>
                <a:latin typeface="Avenir Book"/>
                <a:cs typeface="Avenir Book"/>
              </a:rPr>
              <a:t>https://</a:t>
            </a:r>
            <a:r>
              <a:rPr lang="en-US" sz="1600" dirty="0" err="1">
                <a:solidFill>
                  <a:srgbClr val="FFFFFF"/>
                </a:solidFill>
                <a:latin typeface="Avenir Book"/>
                <a:cs typeface="Avenir Book"/>
              </a:rPr>
              <a:t>wiki.jenkins-ci.org</a:t>
            </a:r>
            <a:r>
              <a:rPr lang="en-US" sz="1600" dirty="0">
                <a:solidFill>
                  <a:srgbClr val="FFFFFF"/>
                </a:solidFill>
                <a:latin typeface="Avenir Book"/>
                <a:cs typeface="Avenir Book"/>
              </a:rPr>
              <a:t>/display/JENKINS/P4+Plugin</a:t>
            </a:r>
          </a:p>
        </p:txBody>
      </p:sp>
      <p:pic>
        <p:nvPicPr>
          <p:cNvPr id="6" name="Picture 5" descr="OblivionBubble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6" t="22535" r="71568" b="42171"/>
          <a:stretch/>
        </p:blipFill>
        <p:spPr>
          <a:xfrm>
            <a:off x="6486678" y="3076725"/>
            <a:ext cx="2318498" cy="1815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849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‘P4’ plugin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 Why</a:t>
            </a:r>
          </a:p>
          <a:p>
            <a:pPr marL="342900" lvl="1" indent="0">
              <a:buNone/>
            </a:pPr>
            <a:r>
              <a:rPr lang="en-US" dirty="0" smtClean="0"/>
              <a:t>Access the power of Perforce from within Jenkins</a:t>
            </a:r>
          </a:p>
          <a:p>
            <a:r>
              <a:rPr lang="en-US" dirty="0" smtClean="0"/>
              <a:t> P4Java</a:t>
            </a:r>
          </a:p>
          <a:p>
            <a:pPr marL="342900" lvl="1" indent="0">
              <a:buNone/>
            </a:pPr>
            <a:r>
              <a:rPr lang="en-US" dirty="0" smtClean="0"/>
              <a:t>Pure </a:t>
            </a:r>
            <a:r>
              <a:rPr lang="en-US" dirty="0"/>
              <a:t>J</a:t>
            </a:r>
            <a:r>
              <a:rPr lang="en-US" dirty="0" smtClean="0"/>
              <a:t>ava solution</a:t>
            </a:r>
          </a:p>
          <a:p>
            <a:pPr marL="342900" lvl="1" indent="0">
              <a:buNone/>
            </a:pPr>
            <a:r>
              <a:rPr lang="en-US" dirty="0" smtClean="0"/>
              <a:t>No ‘P4’ executable to install and keep up-to-date.</a:t>
            </a:r>
          </a:p>
          <a:p>
            <a:r>
              <a:rPr lang="en-US" dirty="0" smtClean="0"/>
              <a:t> Latest features</a:t>
            </a:r>
          </a:p>
          <a:p>
            <a:pPr marL="342900" lvl="1" indent="0">
              <a:buNone/>
            </a:pPr>
            <a:r>
              <a:rPr lang="en-US" dirty="0" smtClean="0"/>
              <a:t>Streams, sync and clean up options</a:t>
            </a:r>
          </a:p>
        </p:txBody>
      </p:sp>
    </p:spTree>
    <p:extLst>
      <p:ext uri="{BB962C8B-B14F-4D97-AF65-F5344CB8AC3E}">
        <p14:creationId xmlns:p14="http://schemas.microsoft.com/office/powerpoint/2010/main" val="7986393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Credentials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Connecting to Perforce</a:t>
            </a:r>
            <a:r>
              <a:rPr lang="is-IS" dirty="0" smtClean="0"/>
              <a:t>…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© 2016 CloudBees, Inc.  All Rights Reserved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2633619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Credentials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 Perforce Credentials</a:t>
            </a:r>
            <a:endParaRPr lang="en-US" baseline="0" dirty="0" smtClean="0"/>
          </a:p>
          <a:p>
            <a:pPr marL="342900" lvl="1" indent="0">
              <a:buNone/>
            </a:pPr>
            <a:r>
              <a:rPr lang="en-US" dirty="0" smtClean="0"/>
              <a:t>Shared Credentials</a:t>
            </a:r>
          </a:p>
          <a:p>
            <a:pPr marL="342900" lvl="1" indent="0">
              <a:buNone/>
            </a:pPr>
            <a:r>
              <a:rPr lang="en-US" baseline="0" dirty="0" smtClean="0"/>
              <a:t>Managed from one location</a:t>
            </a:r>
          </a:p>
          <a:p>
            <a:pPr marL="342900" lvl="1" indent="0">
              <a:buNone/>
            </a:pPr>
            <a:r>
              <a:rPr lang="en-US" dirty="0" smtClean="0"/>
              <a:t>Independent from the Job configuration</a:t>
            </a:r>
          </a:p>
          <a:p>
            <a:pPr marL="342900" lvl="1" indent="0">
              <a:buNone/>
            </a:pPr>
            <a:r>
              <a:rPr lang="en-US" dirty="0" smtClean="0"/>
              <a:t>Update connection details in one location</a:t>
            </a:r>
          </a:p>
          <a:p>
            <a:pPr marL="342900" lvl="1" indent="0">
              <a:buNone/>
            </a:pPr>
            <a:endParaRPr lang="en-US" dirty="0" smtClean="0"/>
          </a:p>
          <a:p>
            <a:r>
              <a:rPr lang="en-US" dirty="0" smtClean="0"/>
              <a:t> Credential Types</a:t>
            </a:r>
          </a:p>
          <a:p>
            <a:pPr marL="685800" lvl="1" indent="-342900">
              <a:buFont typeface="+mj-lt"/>
              <a:buAutoNum type="arabicPeriod"/>
            </a:pPr>
            <a:r>
              <a:rPr lang="en-US" dirty="0" smtClean="0"/>
              <a:t>Perforce </a:t>
            </a:r>
            <a:r>
              <a:rPr lang="en-US" dirty="0" smtClean="0"/>
              <a:t>Password Credential</a:t>
            </a:r>
          </a:p>
          <a:p>
            <a:pPr marL="685800" lvl="1" indent="-342900">
              <a:buFont typeface="+mj-lt"/>
              <a:buAutoNum type="arabicPeriod"/>
            </a:pPr>
            <a:r>
              <a:rPr lang="en-US" dirty="0" smtClean="0"/>
              <a:t>Perforce </a:t>
            </a:r>
            <a:r>
              <a:rPr lang="en-US" dirty="0" smtClean="0"/>
              <a:t>Ticket Credential</a:t>
            </a:r>
            <a:endParaRPr lang="en-US" dirty="0"/>
          </a:p>
          <a:p>
            <a:pPr marL="342900" lvl="1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4833827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Credentials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 Connection</a:t>
            </a:r>
            <a:r>
              <a:rPr lang="en-US" baseline="0" dirty="0" smtClean="0"/>
              <a:t> information</a:t>
            </a:r>
          </a:p>
          <a:p>
            <a:pPr marL="342900" lvl="1" indent="0">
              <a:buNone/>
            </a:pPr>
            <a:r>
              <a:rPr lang="en-US" dirty="0" smtClean="0"/>
              <a:t>Username/Password</a:t>
            </a:r>
          </a:p>
          <a:p>
            <a:pPr marL="342900" lvl="1" indent="0">
              <a:buNone/>
            </a:pPr>
            <a:r>
              <a:rPr lang="en-US" dirty="0" smtClean="0"/>
              <a:t>Perforce address and port</a:t>
            </a:r>
          </a:p>
          <a:p>
            <a:pPr marL="342900" lvl="1" indent="0">
              <a:buNone/>
            </a:pPr>
            <a:r>
              <a:rPr lang="en-US" baseline="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workshop.perforce.com:1666</a:t>
            </a:r>
          </a:p>
          <a:p>
            <a:pPr marL="342900" lvl="1" indent="0">
              <a:buNone/>
            </a:pPr>
            <a:endParaRPr lang="en-US" baseline="0" dirty="0" smtClean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r>
              <a:rPr lang="en-US" dirty="0" smtClean="0"/>
              <a:t> Password</a:t>
            </a:r>
            <a:r>
              <a:rPr lang="en-US" baseline="0" dirty="0" smtClean="0"/>
              <a:t> credentials</a:t>
            </a:r>
          </a:p>
          <a:p>
            <a:pPr marL="342900" lvl="1" indent="0">
              <a:buNone/>
            </a:pPr>
            <a:r>
              <a:rPr lang="en-US" dirty="0" smtClean="0"/>
              <a:t>Username</a:t>
            </a:r>
          </a:p>
          <a:p>
            <a:pPr marL="342900" lvl="1" indent="0">
              <a:buNone/>
            </a:pPr>
            <a:r>
              <a:rPr lang="en-US" baseline="0" dirty="0" smtClean="0"/>
              <a:t>Password</a:t>
            </a:r>
          </a:p>
          <a:p>
            <a:pPr marL="342900" lvl="1" indent="0">
              <a:buNone/>
            </a:pPr>
            <a:r>
              <a:rPr lang="en-US" dirty="0" smtClean="0"/>
              <a:t>ID (useful to reference in the DSL)</a:t>
            </a:r>
          </a:p>
          <a:p>
            <a:pPr marL="342900" lvl="1" indent="0">
              <a:buNone/>
            </a:pPr>
            <a:r>
              <a:rPr lang="en-US" baseline="0" dirty="0" smtClean="0"/>
              <a:t>Description</a:t>
            </a:r>
          </a:p>
        </p:txBody>
      </p:sp>
    </p:spTree>
    <p:extLst>
      <p:ext uri="{BB962C8B-B14F-4D97-AF65-F5344CB8AC3E}">
        <p14:creationId xmlns:p14="http://schemas.microsoft.com/office/powerpoint/2010/main" val="9432948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Credentials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 Ticket based</a:t>
            </a:r>
            <a:r>
              <a:rPr lang="en-US" baseline="0" dirty="0" smtClean="0"/>
              <a:t> security</a:t>
            </a:r>
          </a:p>
          <a:p>
            <a:pPr marL="342900" lvl="1" indent="0">
              <a:buNone/>
            </a:pPr>
            <a:r>
              <a:rPr lang="en-US" dirty="0" smtClean="0"/>
              <a:t>Perforce generated Ticket String</a:t>
            </a:r>
          </a:p>
          <a:p>
            <a:pPr marL="342900" lvl="1" indent="0">
              <a:buNone/>
            </a:pP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$ p4 login –p</a:t>
            </a:r>
          </a:p>
          <a:p>
            <a:pPr marL="342900" lvl="1" indent="0">
              <a:buNone/>
            </a:pPr>
            <a:r>
              <a:rPr lang="de-DE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4E034A8812F81B38229BF8FA62B0FEB1</a:t>
            </a:r>
            <a:endParaRPr lang="en-US" dirty="0" smtClean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>
              <a:buNone/>
            </a:pPr>
            <a:r>
              <a:rPr lang="en-US" baseline="0" dirty="0" smtClean="0"/>
              <a:t>Location of Perforce P4TICKET file</a:t>
            </a:r>
          </a:p>
          <a:p>
            <a:pPr marL="342900" lvl="1" indent="0">
              <a:buNone/>
            </a:pP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/home/</a:t>
            </a:r>
            <a:r>
              <a:rPr lang="en-US" dirty="0" err="1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pallen</a:t>
            </a: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/.p4ticket</a:t>
            </a:r>
          </a:p>
          <a:p>
            <a:pPr marL="342900" lvl="1" indent="0">
              <a:buNone/>
            </a:pPr>
            <a:endParaRPr lang="en-US" baseline="0" dirty="0" smtClean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r>
              <a:rPr lang="en-US" dirty="0" smtClean="0"/>
              <a:t> SSL </a:t>
            </a:r>
            <a:r>
              <a:rPr lang="en-US" dirty="0"/>
              <a:t>and </a:t>
            </a:r>
            <a:r>
              <a:rPr lang="en-US" dirty="0" smtClean="0"/>
              <a:t>Trust</a:t>
            </a:r>
          </a:p>
          <a:p>
            <a:pPr marL="342900" lvl="1" indent="0">
              <a:buNone/>
            </a:pPr>
            <a:r>
              <a:rPr lang="en-US" dirty="0" smtClean="0"/>
              <a:t>Check the SSL box to add the </a:t>
            </a:r>
            <a:r>
              <a:rPr lang="en-US" dirty="0" err="1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ssl</a:t>
            </a: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:</a:t>
            </a:r>
            <a:r>
              <a:rPr lang="en-US" dirty="0" smtClean="0"/>
              <a:t> part to P4PORT</a:t>
            </a:r>
          </a:p>
          <a:p>
            <a:pPr marL="342900" lvl="1" indent="0">
              <a:buNone/>
            </a:pPr>
            <a:r>
              <a:rPr lang="en-US" dirty="0" smtClean="0"/>
              <a:t>Use </a:t>
            </a: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p4 trust </a:t>
            </a:r>
            <a:r>
              <a:rPr lang="en-US" dirty="0" smtClean="0"/>
              <a:t>or click test to get the fingerprint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25139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Workspace Management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Jenkins and Perforce Workspaces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© 2016 CloudBees, Inc.  All Rights Reserved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8686080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Workspaces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 Jenkins workspace</a:t>
            </a:r>
          </a:p>
          <a:p>
            <a:pPr marL="342900" lvl="1" indent="0">
              <a:buNone/>
            </a:pPr>
            <a:r>
              <a:rPr lang="en-US" dirty="0" smtClean="0"/>
              <a:t>Location of files (on the master or slave) for Jenkins to build</a:t>
            </a:r>
          </a:p>
          <a:p>
            <a:pPr marL="342900" lvl="1" indent="0">
              <a:buNone/>
            </a:pPr>
            <a:endParaRPr lang="en-US" dirty="0" smtClean="0"/>
          </a:p>
          <a:p>
            <a:r>
              <a:rPr lang="en-US" dirty="0" smtClean="0"/>
              <a:t> Perforce workspace</a:t>
            </a:r>
          </a:p>
          <a:p>
            <a:pPr marL="342900" lvl="1" indent="0">
              <a:buNone/>
            </a:pPr>
            <a:r>
              <a:rPr lang="en-US" dirty="0" smtClean="0"/>
              <a:t>Location where Perforce will manage the versioned an non-versioned files</a:t>
            </a:r>
          </a:p>
          <a:p>
            <a:pPr marL="342900" lvl="1" indent="0">
              <a:buNone/>
            </a:pPr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Shared root</a:t>
            </a:r>
          </a:p>
          <a:p>
            <a:pPr marL="342900" lvl="1" indent="0">
              <a:buNone/>
            </a:pPr>
            <a:r>
              <a:rPr lang="en-US" dirty="0" smtClean="0"/>
              <a:t>Recommend Perforce and Jenkins workspaces share the same root</a:t>
            </a:r>
          </a:p>
          <a:p>
            <a:pPr marL="342900" lvl="1" indent="0">
              <a:buNone/>
            </a:pPr>
            <a:r>
              <a:rPr lang="en-US" baseline="0" dirty="0" smtClean="0"/>
              <a:t>One Jenkins workspace to map to one Perforce workspace</a:t>
            </a:r>
          </a:p>
        </p:txBody>
      </p:sp>
    </p:spTree>
    <p:extLst>
      <p:ext uri="{BB962C8B-B14F-4D97-AF65-F5344CB8AC3E}">
        <p14:creationId xmlns:p14="http://schemas.microsoft.com/office/powerpoint/2010/main" val="38930190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Workspaces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 Workspace Configuration</a:t>
            </a:r>
          </a:p>
          <a:p>
            <a:pPr marL="342900" lvl="1" indent="0">
              <a:buNone/>
            </a:pPr>
            <a:r>
              <a:rPr lang="en-US" dirty="0" smtClean="0"/>
              <a:t>Streams Workspace</a:t>
            </a:r>
          </a:p>
          <a:p>
            <a:pPr marL="342900" lvl="1" indent="0">
              <a:buNone/>
            </a:pPr>
            <a:r>
              <a:rPr lang="en-US" dirty="0" smtClean="0"/>
              <a:t>Manual Workspace</a:t>
            </a:r>
          </a:p>
          <a:p>
            <a:pPr marL="342900" lvl="1" indent="0"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Template Workspace</a:t>
            </a:r>
          </a:p>
          <a:p>
            <a:pPr marL="342900" lvl="1" indent="0"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Static Workspace (predefined) </a:t>
            </a:r>
          </a:p>
          <a:p>
            <a:pPr marL="342900" lvl="1" indent="0"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Spec Workspace (spec depot or file)</a:t>
            </a:r>
          </a:p>
          <a:p>
            <a:pPr marL="342900" lvl="1" indent="0">
              <a:buNone/>
            </a:pPr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pPr marL="342900" lvl="1" indent="0">
              <a:buNone/>
            </a:pP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workspace: [$class: </a:t>
            </a:r>
            <a:r>
              <a:rPr lang="en-US" dirty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'</a:t>
            </a:r>
            <a:r>
              <a:rPr lang="en-US" dirty="0" err="1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StreamWorkspaceImpl</a:t>
            </a:r>
            <a:r>
              <a:rPr lang="en-US" dirty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'</a:t>
            </a: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, </a:t>
            </a:r>
            <a:endParaRPr lang="en-US" dirty="0" smtClean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>
              <a:buNone/>
            </a:pP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 </a:t>
            </a: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 charset</a:t>
            </a: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: </a:t>
            </a:r>
            <a:r>
              <a:rPr lang="en-US" dirty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'none'</a:t>
            </a: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, </a:t>
            </a:r>
            <a:endParaRPr lang="en-US" dirty="0" smtClean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>
              <a:buNone/>
            </a:pP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 </a:t>
            </a: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 format</a:t>
            </a: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: </a:t>
            </a:r>
            <a:r>
              <a:rPr lang="en-US" dirty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'</a:t>
            </a:r>
            <a:r>
              <a:rPr lang="en-US" dirty="0" err="1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jenkins</a:t>
            </a:r>
            <a:r>
              <a:rPr lang="en-US" dirty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-</a:t>
            </a:r>
            <a:r>
              <a:rPr lang="en-US" dirty="0">
                <a:solidFill>
                  <a:schemeClr val="accent2"/>
                </a:solidFill>
                <a:latin typeface="Andale Mono" charset="0"/>
                <a:ea typeface="Andale Mono" charset="0"/>
                <a:cs typeface="Andale Mono" charset="0"/>
              </a:rPr>
              <a:t>${NODE_NAME}</a:t>
            </a:r>
            <a:r>
              <a:rPr lang="en-US" dirty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-</a:t>
            </a:r>
            <a:r>
              <a:rPr lang="en-US" dirty="0">
                <a:solidFill>
                  <a:schemeClr val="accent2"/>
                </a:solidFill>
                <a:latin typeface="Andale Mono" charset="0"/>
                <a:ea typeface="Andale Mono" charset="0"/>
                <a:cs typeface="Andale Mono" charset="0"/>
              </a:rPr>
              <a:t>${JOB_NAME}</a:t>
            </a:r>
            <a:r>
              <a:rPr lang="en-US" dirty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'</a:t>
            </a: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, </a:t>
            </a:r>
            <a:endParaRPr lang="en-US" dirty="0" smtClean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>
              <a:buNone/>
            </a:pP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 </a:t>
            </a: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 </a:t>
            </a:r>
            <a:r>
              <a:rPr lang="en-US" dirty="0" err="1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pinHost</a:t>
            </a: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: </a:t>
            </a:r>
            <a:r>
              <a:rPr lang="en-US" dirty="0">
                <a:solidFill>
                  <a:schemeClr val="accent2"/>
                </a:solidFill>
                <a:latin typeface="Andale Mono" charset="0"/>
                <a:ea typeface="Andale Mono" charset="0"/>
                <a:cs typeface="Andale Mono" charset="0"/>
              </a:rPr>
              <a:t>false</a:t>
            </a: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, </a:t>
            </a:r>
            <a:endParaRPr lang="en-US" dirty="0" smtClean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>
              <a:buNone/>
            </a:pP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 </a:t>
            </a: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 </a:t>
            </a:r>
            <a:r>
              <a:rPr lang="en-US" dirty="0" err="1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streamName</a:t>
            </a: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: </a:t>
            </a:r>
            <a:r>
              <a:rPr lang="en-US" dirty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'//streams/st1-main</a:t>
            </a:r>
            <a:r>
              <a:rPr lang="en-US" dirty="0" smtClean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'</a:t>
            </a: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]</a:t>
            </a:r>
            <a:endParaRPr lang="en-US" dirty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97366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 smtClean="0"/>
              <a:t>Workspace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171038"/>
            <a:ext cx="3145491" cy="3456159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 View Mapping</a:t>
            </a:r>
          </a:p>
          <a:p>
            <a:pPr marL="342900" lvl="1" indent="0">
              <a:buNone/>
            </a:pP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+---</a:t>
            </a:r>
            <a:r>
              <a:rPr lang="en-US" dirty="0" err="1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AceProject</a:t>
            </a:r>
            <a:endParaRPr lang="en-US" dirty="0" smtClean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>
              <a:buNone/>
            </a:pP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|   +---</a:t>
            </a:r>
            <a:r>
              <a:rPr lang="en-US" dirty="0" err="1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src</a:t>
            </a:r>
            <a:endParaRPr lang="en-US" dirty="0" smtClean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>
              <a:buNone/>
            </a:pP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|   +---test</a:t>
            </a:r>
          </a:p>
          <a:p>
            <a:pPr marL="342900" lvl="1" indent="0">
              <a:buNone/>
            </a:pP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|   </a:t>
            </a:r>
            <a:r>
              <a:rPr lang="en-US" dirty="0" smtClean="0">
                <a:solidFill>
                  <a:schemeClr val="accent3"/>
                </a:solidFill>
                <a:latin typeface="Andale Mono" charset="0"/>
                <a:ea typeface="Andale Mono" charset="0"/>
                <a:cs typeface="Andale Mono" charset="0"/>
              </a:rPr>
              <a:t>+---</a:t>
            </a:r>
            <a:r>
              <a:rPr lang="en-US" strike="sngStrike" dirty="0" smtClean="0">
                <a:solidFill>
                  <a:schemeClr val="accent3"/>
                </a:solidFill>
                <a:latin typeface="Andale Mono" charset="0"/>
                <a:ea typeface="Andale Mono" charset="0"/>
                <a:cs typeface="Andale Mono" charset="0"/>
              </a:rPr>
              <a:t>docs</a:t>
            </a:r>
          </a:p>
          <a:p>
            <a:pPr marL="342900" lvl="1" indent="0">
              <a:buNone/>
            </a:pP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|   </a:t>
            </a:r>
            <a:r>
              <a:rPr lang="en-US" dirty="0" smtClean="0">
                <a:solidFill>
                  <a:schemeClr val="accent3"/>
                </a:solidFill>
                <a:latin typeface="Andale Mono" charset="0"/>
                <a:ea typeface="Andale Mono" charset="0"/>
                <a:cs typeface="Andale Mono" charset="0"/>
              </a:rPr>
              <a:t>+---</a:t>
            </a:r>
            <a:r>
              <a:rPr lang="en-US" strike="sngStrike" dirty="0" smtClean="0">
                <a:solidFill>
                  <a:schemeClr val="accent3"/>
                </a:solidFill>
                <a:latin typeface="Andale Mono" charset="0"/>
                <a:ea typeface="Andale Mono" charset="0"/>
                <a:cs typeface="Andale Mono" charset="0"/>
              </a:rPr>
              <a:t>libs</a:t>
            </a:r>
          </a:p>
          <a:p>
            <a:pPr marL="342900" lvl="1" indent="0">
              <a:buNone/>
            </a:pP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+---</a:t>
            </a:r>
            <a:r>
              <a:rPr lang="en-US" dirty="0" err="1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BlastProject</a:t>
            </a:r>
            <a:endParaRPr lang="en-US" dirty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>
              <a:buNone/>
            </a:pP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|   </a:t>
            </a:r>
            <a:r>
              <a:rPr lang="en-US" dirty="0">
                <a:solidFill>
                  <a:schemeClr val="accent3"/>
                </a:solidFill>
                <a:latin typeface="Andale Mono" charset="0"/>
                <a:ea typeface="Andale Mono" charset="0"/>
                <a:cs typeface="Andale Mono" charset="0"/>
              </a:rPr>
              <a:t>+---</a:t>
            </a:r>
            <a:r>
              <a:rPr lang="en-US" strike="sngStrike" dirty="0" err="1">
                <a:solidFill>
                  <a:schemeClr val="accent3"/>
                </a:solidFill>
                <a:latin typeface="Andale Mono" charset="0"/>
                <a:ea typeface="Andale Mono" charset="0"/>
                <a:cs typeface="Andale Mono" charset="0"/>
              </a:rPr>
              <a:t>src</a:t>
            </a:r>
            <a:endParaRPr lang="en-US" strike="sngStrike" dirty="0">
              <a:solidFill>
                <a:schemeClr val="accent3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>
              <a:buNone/>
            </a:pP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|   </a:t>
            </a:r>
            <a:r>
              <a:rPr lang="en-US" dirty="0">
                <a:solidFill>
                  <a:schemeClr val="accent3"/>
                </a:solidFill>
                <a:latin typeface="Andale Mono" charset="0"/>
                <a:ea typeface="Andale Mono" charset="0"/>
                <a:cs typeface="Andale Mono" charset="0"/>
              </a:rPr>
              <a:t>+---</a:t>
            </a:r>
            <a:r>
              <a:rPr lang="en-US" strike="sngStrike" dirty="0">
                <a:solidFill>
                  <a:schemeClr val="accent3"/>
                </a:solidFill>
                <a:latin typeface="Andale Mono" charset="0"/>
                <a:ea typeface="Andale Mono" charset="0"/>
                <a:cs typeface="Andale Mono" charset="0"/>
              </a:rPr>
              <a:t>test</a:t>
            </a:r>
          </a:p>
          <a:p>
            <a:pPr marL="342900" lvl="1" indent="0">
              <a:buNone/>
            </a:pP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|   </a:t>
            </a:r>
            <a:r>
              <a:rPr lang="en-US" dirty="0">
                <a:solidFill>
                  <a:schemeClr val="accent3"/>
                </a:solidFill>
                <a:latin typeface="Andale Mono" charset="0"/>
                <a:ea typeface="Andale Mono" charset="0"/>
                <a:cs typeface="Andale Mono" charset="0"/>
              </a:rPr>
              <a:t>+---</a:t>
            </a:r>
            <a:r>
              <a:rPr lang="en-US" strike="sngStrike" dirty="0">
                <a:solidFill>
                  <a:schemeClr val="accent3"/>
                </a:solidFill>
                <a:latin typeface="Andale Mono" charset="0"/>
                <a:ea typeface="Andale Mono" charset="0"/>
                <a:cs typeface="Andale Mono" charset="0"/>
              </a:rPr>
              <a:t>docs</a:t>
            </a:r>
          </a:p>
          <a:p>
            <a:pPr marL="342900" lvl="1" indent="0">
              <a:buNone/>
            </a:pP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|   +---</a:t>
            </a: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libs</a:t>
            </a:r>
          </a:p>
          <a:p>
            <a:pPr marL="342900" lvl="1" indent="0">
              <a:buNone/>
            </a:pP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|   |   +---</a:t>
            </a:r>
            <a:r>
              <a:rPr lang="en-US" dirty="0" err="1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blast.jar</a:t>
            </a:r>
            <a:endParaRPr lang="en-US" dirty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>
              <a:buNone/>
            </a:pPr>
            <a:endParaRPr lang="en-US" dirty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3389780" y="1605276"/>
            <a:ext cx="4239186" cy="30219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B88400"/>
              </a:buClr>
              <a:buFont typeface="LucidaGrande" charset="0"/>
              <a:buChar char="◦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B88400"/>
              </a:buClr>
              <a:buSzPct val="100000"/>
              <a:buFont typeface="LucidaGrande" charset="0"/>
              <a:buChar char="◦"/>
              <a:defRPr sz="15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C00000"/>
              </a:buClr>
              <a:buFont typeface="Courier New" charset="0"/>
              <a:buChar char="o"/>
              <a:defRPr sz="135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C00000"/>
              </a:buClr>
              <a:buFont typeface=".HelveticaNeueDeskInterface-Regular" charset="0"/>
              <a:buChar char="–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C00000"/>
              </a:buClr>
              <a:buFont typeface=".HelveticaNeueDeskInterface-Regular" charset="0"/>
              <a:buChar char="»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1" indent="0" fontAlgn="auto">
              <a:spcAft>
                <a:spcPts val="0"/>
              </a:spcAft>
              <a:buFont typeface="LucidaGrande" charset="0"/>
              <a:buNone/>
            </a:pP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//depot/</a:t>
            </a:r>
            <a:r>
              <a:rPr lang="en-US" dirty="0" err="1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AceProject</a:t>
            </a: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/...</a:t>
            </a:r>
          </a:p>
          <a:p>
            <a:pPr marL="342900" lvl="1" indent="0" fontAlgn="auto">
              <a:spcAft>
                <a:spcPts val="0"/>
              </a:spcAft>
              <a:buFont typeface="LucidaGrande" charset="0"/>
              <a:buNone/>
            </a:pPr>
            <a:endParaRPr lang="en-US" dirty="0" smtClean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 fontAlgn="auto">
              <a:spcAft>
                <a:spcPts val="0"/>
              </a:spcAft>
              <a:buFont typeface="LucidaGrande" charset="0"/>
              <a:buNone/>
            </a:pPr>
            <a:endParaRPr lang="en-US" dirty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 fontAlgn="auto">
              <a:spcAft>
                <a:spcPts val="0"/>
              </a:spcAft>
              <a:buFont typeface="LucidaGrande" charset="0"/>
              <a:buNone/>
            </a:pP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-//depot/</a:t>
            </a:r>
            <a:r>
              <a:rPr lang="en-US" dirty="0" err="1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AceProject</a:t>
            </a: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/docs/...</a:t>
            </a:r>
          </a:p>
          <a:p>
            <a:pPr marL="342900" lvl="1" indent="0" fontAlgn="auto">
              <a:spcAft>
                <a:spcPts val="0"/>
              </a:spcAft>
              <a:buNone/>
            </a:pP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-//</a:t>
            </a: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depot/</a:t>
            </a:r>
            <a:r>
              <a:rPr lang="en-US" dirty="0" err="1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AceProject</a:t>
            </a: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/libs/...</a:t>
            </a:r>
          </a:p>
          <a:p>
            <a:pPr marL="342900" lvl="1" indent="0" fontAlgn="auto">
              <a:spcAft>
                <a:spcPts val="0"/>
              </a:spcAft>
              <a:buNone/>
            </a:pPr>
            <a:endParaRPr lang="en-US" dirty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 fontAlgn="auto">
              <a:spcAft>
                <a:spcPts val="0"/>
              </a:spcAft>
              <a:buNone/>
            </a:pPr>
            <a:endParaRPr lang="en-US" dirty="0" smtClean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 fontAlgn="auto">
              <a:spcAft>
                <a:spcPts val="0"/>
              </a:spcAft>
              <a:buNone/>
            </a:pPr>
            <a:endParaRPr lang="en-US" dirty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 fontAlgn="auto">
              <a:spcAft>
                <a:spcPts val="0"/>
              </a:spcAft>
              <a:buNone/>
            </a:pPr>
            <a:endParaRPr lang="en-US" dirty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 fontAlgn="auto">
              <a:spcAft>
                <a:spcPts val="0"/>
              </a:spcAft>
              <a:buNone/>
            </a:pP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//</a:t>
            </a: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depot/</a:t>
            </a:r>
            <a:r>
              <a:rPr lang="en-US" dirty="0" err="1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BlastProject</a:t>
            </a: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/libs/...</a:t>
            </a:r>
            <a:endParaRPr lang="en-US" dirty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15627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 The Perfect </a:t>
            </a:r>
            <a:r>
              <a:rPr lang="en-US" dirty="0" err="1"/>
              <a:t>M</a:t>
            </a:r>
            <a:r>
              <a:rPr lang="en-US" dirty="0" err="1" smtClean="0"/>
              <a:t>onorepo</a:t>
            </a:r>
            <a:endParaRPr lang="en-US" dirty="0" smtClean="0"/>
          </a:p>
          <a:p>
            <a:r>
              <a:rPr lang="en-US" dirty="0" smtClean="0"/>
              <a:t> P4 plugin</a:t>
            </a:r>
          </a:p>
          <a:p>
            <a:r>
              <a:rPr lang="en-US" dirty="0" smtClean="0"/>
              <a:t> </a:t>
            </a:r>
            <a:r>
              <a:rPr lang="en-US" dirty="0" smtClean="0"/>
              <a:t>Credentials</a:t>
            </a:r>
            <a:endParaRPr lang="en-US" dirty="0" smtClean="0"/>
          </a:p>
          <a:p>
            <a:r>
              <a:rPr lang="en-US" dirty="0" smtClean="0"/>
              <a:t> Workspace management</a:t>
            </a:r>
          </a:p>
          <a:p>
            <a:r>
              <a:rPr lang="en-US" dirty="0" smtClean="0"/>
              <a:t> </a:t>
            </a:r>
            <a:r>
              <a:rPr lang="en-US" dirty="0" smtClean="0"/>
              <a:t>Perforce Operations</a:t>
            </a:r>
          </a:p>
          <a:p>
            <a:r>
              <a:rPr lang="en-US" dirty="0" smtClean="0"/>
              <a:t> </a:t>
            </a:r>
            <a:r>
              <a:rPr lang="en-US" dirty="0" smtClean="0"/>
              <a:t>Polling, triggers and reviews</a:t>
            </a:r>
          </a:p>
          <a:p>
            <a:r>
              <a:rPr lang="en-US" dirty="0" smtClean="0"/>
              <a:t> P4 Groovy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4804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 smtClean="0"/>
              <a:t>Workspace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261096" y="1605275"/>
            <a:ext cx="3844738" cy="30219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B88400"/>
              </a:buClr>
              <a:buFont typeface="LucidaGrande" charset="0"/>
              <a:buChar char="◦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B88400"/>
              </a:buClr>
              <a:buSzPct val="100000"/>
              <a:buFont typeface="LucidaGrande" charset="0"/>
              <a:buChar char="◦"/>
              <a:defRPr sz="15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C00000"/>
              </a:buClr>
              <a:buFont typeface="Courier New" charset="0"/>
              <a:buChar char="o"/>
              <a:defRPr sz="135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C00000"/>
              </a:buClr>
              <a:buFont typeface=".HelveticaNeueDeskInterface-Regular" charset="0"/>
              <a:buChar char="–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C00000"/>
              </a:buClr>
              <a:buFont typeface=".HelveticaNeueDeskInterface-Regular" charset="0"/>
              <a:buChar char="»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1" indent="0" fontAlgn="auto">
              <a:spcAft>
                <a:spcPts val="0"/>
              </a:spcAft>
              <a:buFont typeface="LucidaGrande" charset="0"/>
              <a:buNone/>
            </a:pP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//depot/</a:t>
            </a:r>
            <a:r>
              <a:rPr lang="en-US" dirty="0" err="1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AceProject</a:t>
            </a: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/...</a:t>
            </a:r>
          </a:p>
          <a:p>
            <a:pPr marL="342900" lvl="1" indent="0" fontAlgn="auto">
              <a:spcAft>
                <a:spcPts val="0"/>
              </a:spcAft>
              <a:buFont typeface="LucidaGrande" charset="0"/>
              <a:buNone/>
            </a:pPr>
            <a:endParaRPr lang="en-US" dirty="0" smtClean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 fontAlgn="auto">
              <a:spcAft>
                <a:spcPts val="0"/>
              </a:spcAft>
              <a:buFont typeface="LucidaGrande" charset="0"/>
              <a:buNone/>
            </a:pPr>
            <a:endParaRPr lang="en-US" dirty="0" smtClean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 fontAlgn="auto">
              <a:spcAft>
                <a:spcPts val="0"/>
              </a:spcAft>
              <a:buFont typeface="LucidaGrande" charset="0"/>
              <a:buNone/>
            </a:pP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-//depot/</a:t>
            </a:r>
            <a:r>
              <a:rPr lang="en-US" dirty="0" err="1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AceProject</a:t>
            </a: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/docs/...</a:t>
            </a:r>
          </a:p>
          <a:p>
            <a:pPr marL="342900" lvl="1" indent="0" fontAlgn="auto">
              <a:spcAft>
                <a:spcPts val="0"/>
              </a:spcAft>
              <a:buNone/>
            </a:pP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-//</a:t>
            </a: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depot/</a:t>
            </a:r>
            <a:r>
              <a:rPr lang="en-US" dirty="0" err="1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AceProject</a:t>
            </a: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/libs/...</a:t>
            </a:r>
          </a:p>
          <a:p>
            <a:pPr marL="342900" lvl="1" indent="0" fontAlgn="auto">
              <a:spcAft>
                <a:spcPts val="0"/>
              </a:spcAft>
              <a:buNone/>
            </a:pPr>
            <a:endParaRPr lang="en-US" dirty="0" smtClean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 fontAlgn="auto">
              <a:spcAft>
                <a:spcPts val="0"/>
              </a:spcAft>
              <a:buNone/>
            </a:pPr>
            <a:endParaRPr lang="en-US" dirty="0" smtClean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 fontAlgn="auto">
              <a:spcAft>
                <a:spcPts val="0"/>
              </a:spcAft>
              <a:buNone/>
            </a:pPr>
            <a:endParaRPr lang="en-US" dirty="0" smtClean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 fontAlgn="auto">
              <a:spcAft>
                <a:spcPts val="0"/>
              </a:spcAft>
              <a:buNone/>
            </a:pPr>
            <a:endParaRPr lang="en-US" dirty="0" smtClean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 fontAlgn="auto">
              <a:spcAft>
                <a:spcPts val="0"/>
              </a:spcAft>
              <a:buNone/>
            </a:pP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//depot/</a:t>
            </a:r>
            <a:r>
              <a:rPr lang="en-US" dirty="0" err="1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BlastProject</a:t>
            </a: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/libs/...</a:t>
            </a:r>
            <a:endParaRPr lang="en-US" dirty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3721468" y="1605278"/>
            <a:ext cx="5090838" cy="30219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B88400"/>
              </a:buClr>
              <a:buFont typeface="LucidaGrande" charset="0"/>
              <a:buChar char="◦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B88400"/>
              </a:buClr>
              <a:buSzPct val="100000"/>
              <a:buFont typeface="LucidaGrande" charset="0"/>
              <a:buChar char="◦"/>
              <a:defRPr sz="15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C00000"/>
              </a:buClr>
              <a:buFont typeface="Courier New" charset="0"/>
              <a:buChar char="o"/>
              <a:defRPr sz="135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C00000"/>
              </a:buClr>
              <a:buFont typeface=".HelveticaNeueDeskInterface-Regular" charset="0"/>
              <a:buChar char="–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C00000"/>
              </a:buClr>
              <a:buFont typeface=".HelveticaNeueDeskInterface-Regular" charset="0"/>
              <a:buChar char="»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1" indent="0" fontAlgn="auto">
              <a:spcAft>
                <a:spcPts val="0"/>
              </a:spcAft>
              <a:buFont typeface="LucidaGrande" charset="0"/>
              <a:buNone/>
            </a:pP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//{client}/Ace/...</a:t>
            </a:r>
          </a:p>
          <a:p>
            <a:pPr marL="342900" lvl="1" indent="0" fontAlgn="auto">
              <a:spcAft>
                <a:spcPts val="0"/>
              </a:spcAft>
              <a:buFont typeface="LucidaGrande" charset="0"/>
              <a:buNone/>
            </a:pPr>
            <a:endParaRPr lang="en-US" dirty="0" smtClean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 fontAlgn="auto">
              <a:spcAft>
                <a:spcPts val="0"/>
              </a:spcAft>
              <a:buFont typeface="LucidaGrande" charset="0"/>
              <a:buNone/>
            </a:pPr>
            <a:endParaRPr lang="en-US" dirty="0" smtClean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 fontAlgn="auto">
              <a:spcAft>
                <a:spcPts val="0"/>
              </a:spcAft>
              <a:buFont typeface="LucidaGrande" charset="0"/>
              <a:buNone/>
            </a:pP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-//{client}/Ace/docs/...</a:t>
            </a:r>
          </a:p>
          <a:p>
            <a:pPr marL="342900" lvl="1" indent="0" fontAlgn="auto">
              <a:spcAft>
                <a:spcPts val="0"/>
              </a:spcAft>
              <a:buNone/>
            </a:pP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-//(client}/Ace/libs/...</a:t>
            </a:r>
          </a:p>
          <a:p>
            <a:pPr marL="342900" lvl="1" indent="0" fontAlgn="auto">
              <a:spcAft>
                <a:spcPts val="0"/>
              </a:spcAft>
              <a:buNone/>
            </a:pPr>
            <a:endParaRPr lang="en-US" dirty="0" smtClean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 fontAlgn="auto">
              <a:spcAft>
                <a:spcPts val="0"/>
              </a:spcAft>
              <a:buNone/>
            </a:pPr>
            <a:endParaRPr lang="en-US" dirty="0" smtClean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 fontAlgn="auto">
              <a:spcAft>
                <a:spcPts val="0"/>
              </a:spcAft>
              <a:buNone/>
            </a:pPr>
            <a:endParaRPr lang="en-US" dirty="0" smtClean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 fontAlgn="auto">
              <a:spcAft>
                <a:spcPts val="0"/>
              </a:spcAft>
              <a:buNone/>
            </a:pPr>
            <a:endParaRPr lang="en-US" dirty="0" smtClean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 fontAlgn="auto">
              <a:spcAft>
                <a:spcPts val="0"/>
              </a:spcAft>
              <a:buNone/>
            </a:pP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//{client}/Ace/plugins/...</a:t>
            </a:r>
            <a:endParaRPr lang="en-US" dirty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52060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 smtClean="0"/>
              <a:t>Workspace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171038"/>
            <a:ext cx="3378574" cy="3456159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Perforce Depot</a:t>
            </a:r>
          </a:p>
          <a:p>
            <a:pPr marL="342900" lvl="1" indent="0">
              <a:buNone/>
            </a:pP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+---</a:t>
            </a:r>
            <a:r>
              <a:rPr lang="en-US" dirty="0" err="1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AceProject</a:t>
            </a:r>
            <a:endParaRPr lang="en-US" dirty="0" smtClean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>
              <a:buNone/>
            </a:pP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|   +---</a:t>
            </a:r>
            <a:r>
              <a:rPr lang="en-US" dirty="0" err="1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src</a:t>
            </a:r>
            <a:endParaRPr lang="en-US" dirty="0" smtClean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>
              <a:buNone/>
            </a:pP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|   +---test</a:t>
            </a:r>
          </a:p>
          <a:p>
            <a:pPr marL="342900" lvl="1" indent="0">
              <a:buNone/>
            </a:pP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|   </a:t>
            </a:r>
            <a:r>
              <a:rPr lang="en-US" dirty="0" smtClean="0">
                <a:solidFill>
                  <a:schemeClr val="accent3"/>
                </a:solidFill>
                <a:latin typeface="Andale Mono" charset="0"/>
                <a:ea typeface="Andale Mono" charset="0"/>
                <a:cs typeface="Andale Mono" charset="0"/>
              </a:rPr>
              <a:t>+---</a:t>
            </a:r>
            <a:r>
              <a:rPr lang="en-US" strike="sngStrike" dirty="0" smtClean="0">
                <a:solidFill>
                  <a:schemeClr val="accent3"/>
                </a:solidFill>
                <a:latin typeface="Andale Mono" charset="0"/>
                <a:ea typeface="Andale Mono" charset="0"/>
                <a:cs typeface="Andale Mono" charset="0"/>
              </a:rPr>
              <a:t>docs</a:t>
            </a:r>
          </a:p>
          <a:p>
            <a:pPr marL="342900" lvl="1" indent="0">
              <a:buNone/>
            </a:pP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|   </a:t>
            </a:r>
            <a:r>
              <a:rPr lang="en-US" dirty="0" smtClean="0">
                <a:solidFill>
                  <a:schemeClr val="accent3"/>
                </a:solidFill>
                <a:latin typeface="Andale Mono" charset="0"/>
                <a:ea typeface="Andale Mono" charset="0"/>
                <a:cs typeface="Andale Mono" charset="0"/>
              </a:rPr>
              <a:t>+---</a:t>
            </a:r>
            <a:r>
              <a:rPr lang="en-US" strike="sngStrike" dirty="0" smtClean="0">
                <a:solidFill>
                  <a:schemeClr val="accent3"/>
                </a:solidFill>
                <a:latin typeface="Andale Mono" charset="0"/>
                <a:ea typeface="Andale Mono" charset="0"/>
                <a:cs typeface="Andale Mono" charset="0"/>
              </a:rPr>
              <a:t>libs</a:t>
            </a:r>
          </a:p>
          <a:p>
            <a:pPr marL="342900" lvl="1" indent="0">
              <a:buNone/>
            </a:pP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+---</a:t>
            </a:r>
            <a:r>
              <a:rPr lang="en-US" dirty="0" err="1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BlastProject</a:t>
            </a:r>
            <a:endParaRPr lang="en-US" dirty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>
              <a:buNone/>
            </a:pP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|   </a:t>
            </a:r>
            <a:r>
              <a:rPr lang="en-US" dirty="0">
                <a:solidFill>
                  <a:schemeClr val="accent3"/>
                </a:solidFill>
                <a:latin typeface="Andale Mono" charset="0"/>
                <a:ea typeface="Andale Mono" charset="0"/>
                <a:cs typeface="Andale Mono" charset="0"/>
              </a:rPr>
              <a:t>+---</a:t>
            </a:r>
            <a:r>
              <a:rPr lang="en-US" strike="sngStrike" dirty="0" err="1">
                <a:solidFill>
                  <a:schemeClr val="accent3"/>
                </a:solidFill>
                <a:latin typeface="Andale Mono" charset="0"/>
                <a:ea typeface="Andale Mono" charset="0"/>
                <a:cs typeface="Andale Mono" charset="0"/>
              </a:rPr>
              <a:t>src</a:t>
            </a:r>
            <a:endParaRPr lang="en-US" strike="sngStrike" dirty="0">
              <a:solidFill>
                <a:schemeClr val="accent3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>
              <a:buNone/>
            </a:pP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|   </a:t>
            </a:r>
            <a:r>
              <a:rPr lang="en-US" dirty="0">
                <a:solidFill>
                  <a:schemeClr val="accent3"/>
                </a:solidFill>
                <a:latin typeface="Andale Mono" charset="0"/>
                <a:ea typeface="Andale Mono" charset="0"/>
                <a:cs typeface="Andale Mono" charset="0"/>
              </a:rPr>
              <a:t>+---</a:t>
            </a:r>
            <a:r>
              <a:rPr lang="en-US" strike="sngStrike" dirty="0">
                <a:solidFill>
                  <a:schemeClr val="accent3"/>
                </a:solidFill>
                <a:latin typeface="Andale Mono" charset="0"/>
                <a:ea typeface="Andale Mono" charset="0"/>
                <a:cs typeface="Andale Mono" charset="0"/>
              </a:rPr>
              <a:t>test</a:t>
            </a:r>
          </a:p>
          <a:p>
            <a:pPr marL="342900" lvl="1" indent="0">
              <a:buNone/>
            </a:pP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|   </a:t>
            </a:r>
            <a:r>
              <a:rPr lang="en-US" dirty="0">
                <a:solidFill>
                  <a:schemeClr val="accent3"/>
                </a:solidFill>
                <a:latin typeface="Andale Mono" charset="0"/>
                <a:ea typeface="Andale Mono" charset="0"/>
                <a:cs typeface="Andale Mono" charset="0"/>
              </a:rPr>
              <a:t>+---</a:t>
            </a:r>
            <a:r>
              <a:rPr lang="en-US" strike="sngStrike" dirty="0">
                <a:solidFill>
                  <a:schemeClr val="accent3"/>
                </a:solidFill>
                <a:latin typeface="Andale Mono" charset="0"/>
                <a:ea typeface="Andale Mono" charset="0"/>
                <a:cs typeface="Andale Mono" charset="0"/>
              </a:rPr>
              <a:t>docs</a:t>
            </a:r>
          </a:p>
          <a:p>
            <a:pPr marL="342900" lvl="1" indent="0">
              <a:buNone/>
            </a:pP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|   +---</a:t>
            </a: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libs</a:t>
            </a:r>
          </a:p>
          <a:p>
            <a:pPr marL="342900" lvl="1" indent="0">
              <a:buNone/>
            </a:pP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|   |   +---</a:t>
            </a:r>
            <a:r>
              <a:rPr lang="en-US" dirty="0" err="1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blast.jar</a:t>
            </a:r>
            <a:endParaRPr lang="en-US" dirty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374778" y="1171038"/>
            <a:ext cx="4061011" cy="34561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B88400"/>
              </a:buClr>
              <a:buFont typeface="LucidaGrande" charset="0"/>
              <a:buChar char="◦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B88400"/>
              </a:buClr>
              <a:buSzPct val="100000"/>
              <a:buFont typeface="LucidaGrande" charset="0"/>
              <a:buChar char="◦"/>
              <a:defRPr sz="15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C00000"/>
              </a:buClr>
              <a:buFont typeface="Courier New" charset="0"/>
              <a:buChar char="o"/>
              <a:defRPr sz="135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C00000"/>
              </a:buClr>
              <a:buFont typeface=".HelveticaNeueDeskInterface-Regular" charset="0"/>
              <a:buChar char="–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C00000"/>
              </a:buClr>
              <a:buFont typeface=".HelveticaNeueDeskInterface-Regular" charset="0"/>
              <a:buChar char="»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None/>
            </a:pPr>
            <a:r>
              <a:rPr lang="en-US" dirty="0" smtClean="0"/>
              <a:t>Jenkins Workspace</a:t>
            </a:r>
          </a:p>
          <a:p>
            <a:pPr marL="342900" lvl="1" indent="0" fontAlgn="auto">
              <a:spcAft>
                <a:spcPts val="0"/>
              </a:spcAft>
              <a:buFont typeface="LucidaGrande" charset="0"/>
              <a:buNone/>
            </a:pP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+---Ace</a:t>
            </a:r>
          </a:p>
          <a:p>
            <a:pPr marL="342900" lvl="1" indent="0" fontAlgn="auto">
              <a:spcAft>
                <a:spcPts val="0"/>
              </a:spcAft>
              <a:buFont typeface="LucidaGrande" charset="0"/>
              <a:buNone/>
            </a:pP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|   +---</a:t>
            </a:r>
            <a:r>
              <a:rPr lang="en-US" dirty="0" err="1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src</a:t>
            </a:r>
            <a:endParaRPr lang="en-US" dirty="0" smtClean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 fontAlgn="auto">
              <a:spcAft>
                <a:spcPts val="0"/>
              </a:spcAft>
              <a:buFont typeface="LucidaGrande" charset="0"/>
              <a:buNone/>
            </a:pP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|   +---test</a:t>
            </a:r>
          </a:p>
          <a:p>
            <a:pPr marL="342900" lvl="1" indent="0" fontAlgn="auto">
              <a:spcAft>
                <a:spcPts val="0"/>
              </a:spcAft>
              <a:buFont typeface="LucidaGrande" charset="0"/>
              <a:buNone/>
            </a:pP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|   |</a:t>
            </a:r>
            <a:endParaRPr lang="en-US" strike="sngStrike" dirty="0" smtClean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 fontAlgn="auto">
              <a:spcAft>
                <a:spcPts val="0"/>
              </a:spcAft>
              <a:buFont typeface="LucidaGrande" charset="0"/>
              <a:buNone/>
            </a:pP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|   |</a:t>
            </a:r>
            <a:endParaRPr lang="en-US" strike="sngStrike" dirty="0" smtClean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 fontAlgn="auto">
              <a:spcAft>
                <a:spcPts val="0"/>
              </a:spcAft>
              <a:buFont typeface="LucidaGrande" charset="0"/>
              <a:buNone/>
            </a:pP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|   +---plugins</a:t>
            </a:r>
          </a:p>
          <a:p>
            <a:pPr marL="342900" lvl="1" indent="0" fontAlgn="auto">
              <a:spcAft>
                <a:spcPts val="0"/>
              </a:spcAft>
              <a:buFont typeface="LucidaGrande" charset="0"/>
              <a:buNone/>
            </a:pP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|   |   |</a:t>
            </a:r>
            <a:endParaRPr lang="en-US" strike="sngStrike" dirty="0" smtClean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 fontAlgn="auto">
              <a:spcAft>
                <a:spcPts val="0"/>
              </a:spcAft>
              <a:buFont typeface="LucidaGrande" charset="0"/>
              <a:buNone/>
            </a:pP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|   |   |</a:t>
            </a:r>
            <a:endParaRPr lang="en-US" strike="sngStrike" dirty="0" smtClean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 fontAlgn="auto">
              <a:spcAft>
                <a:spcPts val="0"/>
              </a:spcAft>
              <a:buFont typeface="LucidaGrande" charset="0"/>
              <a:buNone/>
            </a:pP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|   |   |</a:t>
            </a:r>
            <a:endParaRPr lang="en-US" strike="sngStrike" dirty="0" smtClean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 fontAlgn="auto">
              <a:spcAft>
                <a:spcPts val="0"/>
              </a:spcAft>
              <a:buFont typeface="LucidaGrande" charset="0"/>
              <a:buNone/>
            </a:pP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|   |   |</a:t>
            </a:r>
          </a:p>
          <a:p>
            <a:pPr marL="342900" lvl="1" indent="0" fontAlgn="auto">
              <a:spcAft>
                <a:spcPts val="0"/>
              </a:spcAft>
              <a:buNone/>
            </a:pP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|   |   +---</a:t>
            </a:r>
            <a:r>
              <a:rPr lang="en-US" dirty="0" err="1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blast.jar</a:t>
            </a:r>
            <a:endParaRPr lang="en-US" dirty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 fontAlgn="auto">
              <a:spcAft>
                <a:spcPts val="0"/>
              </a:spcAft>
              <a:buFont typeface="LucidaGrande" charset="0"/>
              <a:buNone/>
            </a:pPr>
            <a:endParaRPr lang="en-US" dirty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27920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Streams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r>
              <a:rPr lang="en-US" dirty="0" smtClean="0"/>
              <a:t>V</a:t>
            </a:r>
            <a:r>
              <a:rPr lang="en-US" dirty="0" smtClean="0"/>
              <a:t>irtual Streams to manage files </a:t>
            </a:r>
          </a:p>
          <a:p>
            <a:r>
              <a:rPr lang="en-US" dirty="0" smtClean="0"/>
              <a:t> Configured outside of Jenkins</a:t>
            </a:r>
          </a:p>
          <a:p>
            <a:r>
              <a:rPr lang="en-US" dirty="0" smtClean="0"/>
              <a:t> Check the Generated </a:t>
            </a:r>
            <a:r>
              <a:rPr lang="en-US" dirty="0"/>
              <a:t>M</a:t>
            </a:r>
            <a:r>
              <a:rPr lang="en-US" dirty="0" smtClean="0"/>
              <a:t>apping</a:t>
            </a:r>
          </a:p>
          <a:p>
            <a:pPr marL="342900" lvl="1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1678592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Variable</a:t>
            </a:r>
            <a:r>
              <a:rPr lang="en-US" baseline="0" dirty="0" smtClean="0"/>
              <a:t> expansion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 Built in Variables</a:t>
            </a:r>
          </a:p>
          <a:p>
            <a:pPr marL="342900" lvl="1" indent="0">
              <a:buNone/>
            </a:pPr>
            <a:r>
              <a:rPr lang="en-US" dirty="0" smtClean="0"/>
              <a:t>/</a:t>
            </a:r>
            <a:r>
              <a:rPr lang="en-US" dirty="0" err="1" smtClean="0"/>
              <a:t>env-vars.html</a:t>
            </a:r>
            <a:r>
              <a:rPr lang="en-US" dirty="0" smtClean="0"/>
              <a:t> </a:t>
            </a:r>
            <a:endParaRPr lang="en-US" dirty="0"/>
          </a:p>
          <a:p>
            <a:r>
              <a:rPr lang="en-US" dirty="0" smtClean="0"/>
              <a:t> Perforce Variables</a:t>
            </a:r>
          </a:p>
          <a:p>
            <a:pPr marL="342900" lvl="1" indent="0">
              <a:buNone/>
            </a:pPr>
            <a:r>
              <a:rPr lang="en-US" dirty="0" smtClean="0"/>
              <a:t>P4_CHANGELIST		P4_CLIENT</a:t>
            </a:r>
          </a:p>
          <a:p>
            <a:pPr marL="342900" lvl="1" indent="0">
              <a:buNone/>
            </a:pPr>
            <a:r>
              <a:rPr lang="en-US" dirty="0" smtClean="0"/>
              <a:t>P4_PORT			P4_USER</a:t>
            </a:r>
          </a:p>
          <a:p>
            <a:pPr marL="342900" lvl="1" indent="0">
              <a:buNone/>
            </a:pPr>
            <a:r>
              <a:rPr lang="en-US" dirty="0" smtClean="0"/>
              <a:t>P4_TICKET</a:t>
            </a:r>
          </a:p>
          <a:p>
            <a:r>
              <a:rPr lang="en-US" dirty="0"/>
              <a:t> </a:t>
            </a:r>
            <a:r>
              <a:rPr lang="en-US" dirty="0" smtClean="0"/>
              <a:t>Workspace</a:t>
            </a:r>
          </a:p>
          <a:p>
            <a:pPr marL="342900" lvl="1" indent="0">
              <a:buNone/>
            </a:pPr>
            <a:r>
              <a:rPr lang="en-US" dirty="0"/>
              <a:t>Name </a:t>
            </a:r>
            <a:r>
              <a:rPr lang="en-US" dirty="0" smtClean="0"/>
              <a:t>	</a:t>
            </a:r>
            <a:r>
              <a:rPr lang="en-US" dirty="0" err="1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jenkins</a:t>
            </a: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-</a:t>
            </a:r>
            <a:r>
              <a:rPr lang="en-US" dirty="0">
                <a:solidFill>
                  <a:schemeClr val="accent2"/>
                </a:solidFill>
                <a:latin typeface="Andale Mono" charset="0"/>
                <a:ea typeface="Andale Mono" charset="0"/>
                <a:cs typeface="Andale Mono" charset="0"/>
              </a:rPr>
              <a:t>${NODE_NAME}</a:t>
            </a: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-</a:t>
            </a:r>
            <a:r>
              <a:rPr lang="en-US" dirty="0">
                <a:solidFill>
                  <a:schemeClr val="accent2"/>
                </a:solidFill>
                <a:latin typeface="Andale Mono" charset="0"/>
                <a:ea typeface="Andale Mono" charset="0"/>
                <a:cs typeface="Andale Mono" charset="0"/>
              </a:rPr>
              <a:t>${JOB_NAME</a:t>
            </a:r>
            <a:r>
              <a:rPr lang="en-US" dirty="0" smtClean="0">
                <a:solidFill>
                  <a:schemeClr val="accent2"/>
                </a:solidFill>
                <a:latin typeface="Andale Mono" charset="0"/>
                <a:ea typeface="Andale Mono" charset="0"/>
                <a:cs typeface="Andale Mono" charset="0"/>
              </a:rPr>
              <a:t>}</a:t>
            </a:r>
            <a:endParaRPr lang="en-US" dirty="0">
              <a:solidFill>
                <a:schemeClr val="accent2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>
              <a:buNone/>
            </a:pPr>
            <a:r>
              <a:rPr lang="en-US" dirty="0" smtClean="0"/>
              <a:t>View</a:t>
            </a: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	//</a:t>
            </a: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depot/</a:t>
            </a:r>
            <a:r>
              <a:rPr lang="is-I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… </a:t>
            </a:r>
            <a:r>
              <a:rPr lang="is-I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//</a:t>
            </a:r>
            <a:r>
              <a:rPr lang="en-US" dirty="0" err="1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jenkins</a:t>
            </a: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-</a:t>
            </a:r>
            <a:r>
              <a:rPr lang="en-US" dirty="0">
                <a:solidFill>
                  <a:schemeClr val="accent2"/>
                </a:solidFill>
                <a:latin typeface="Andale Mono" charset="0"/>
                <a:ea typeface="Andale Mono" charset="0"/>
                <a:cs typeface="Andale Mono" charset="0"/>
              </a:rPr>
              <a:t>${NODE_NAME}</a:t>
            </a: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-</a:t>
            </a:r>
            <a:r>
              <a:rPr lang="en-US" dirty="0">
                <a:solidFill>
                  <a:schemeClr val="accent2"/>
                </a:solidFill>
                <a:latin typeface="Andale Mono" charset="0"/>
                <a:ea typeface="Andale Mono" charset="0"/>
                <a:cs typeface="Andale Mono" charset="0"/>
              </a:rPr>
              <a:t>${JOB_NAME}</a:t>
            </a: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/</a:t>
            </a:r>
            <a:r>
              <a:rPr lang="is-I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…</a:t>
            </a:r>
            <a:endParaRPr lang="en-US" dirty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2948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Perforce Operations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Checkout</a:t>
            </a:r>
            <a:r>
              <a:rPr lang="en-GB" dirty="0" smtClean="0"/>
              <a:t>, Build </a:t>
            </a:r>
            <a:r>
              <a:rPr lang="en-GB" dirty="0" smtClean="0"/>
              <a:t>and </a:t>
            </a:r>
            <a:r>
              <a:rPr lang="en-GB" dirty="0" smtClean="0"/>
              <a:t>Post Build </a:t>
            </a:r>
            <a:r>
              <a:rPr lang="en-GB" dirty="0" smtClean="0"/>
              <a:t>Steps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© 2016 CloudBees, Inc.  All Rights Reserved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8268965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CD Pipe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171038"/>
            <a:ext cx="7886700" cy="711549"/>
          </a:xfrm>
        </p:spPr>
        <p:txBody>
          <a:bodyPr/>
          <a:lstStyle/>
          <a:p>
            <a:r>
              <a:rPr lang="en-US" dirty="0" smtClean="0"/>
              <a:t> SCM Operations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576410" y="2631132"/>
            <a:ext cx="75705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chemeClr val="bg1"/>
                </a:solidFill>
              </a:rPr>
              <a:t>Artifact</a:t>
            </a:r>
          </a:p>
        </p:txBody>
      </p:sp>
      <p:grpSp>
        <p:nvGrpSpPr>
          <p:cNvPr id="56" name="Group 55"/>
          <p:cNvGrpSpPr/>
          <p:nvPr/>
        </p:nvGrpSpPr>
        <p:grpSpPr>
          <a:xfrm>
            <a:off x="2160555" y="3488293"/>
            <a:ext cx="599985" cy="957471"/>
            <a:chOff x="2214733" y="1995773"/>
            <a:chExt cx="599985" cy="957471"/>
          </a:xfrm>
        </p:grpSpPr>
        <p:sp>
          <p:nvSpPr>
            <p:cNvPr id="14" name="Can 13"/>
            <p:cNvSpPr/>
            <p:nvPr/>
          </p:nvSpPr>
          <p:spPr>
            <a:xfrm>
              <a:off x="2214733" y="2378384"/>
              <a:ext cx="599985" cy="306090"/>
            </a:xfrm>
            <a:prstGeom prst="can">
              <a:avLst>
                <a:gd name="adj" fmla="val 50000"/>
              </a:avLst>
            </a:prstGeom>
            <a:solidFill>
              <a:schemeClr val="accent5">
                <a:lumMod val="95000"/>
              </a:schemeClr>
            </a:solidFill>
            <a:ln w="12700" cmpd="sng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  <a:latin typeface="+mn-lt"/>
                <a:ea typeface="+mn-ea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276018" y="2691636"/>
              <a:ext cx="498479" cy="2616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100" dirty="0" smtClean="0">
                  <a:solidFill>
                    <a:schemeClr val="bg1"/>
                  </a:solidFill>
                  <a:latin typeface="Verdana"/>
                  <a:cs typeface="Verdana"/>
                </a:rPr>
                <a:t>SCM</a:t>
              </a:r>
              <a:endParaRPr lang="en-GB" dirty="0" smtClean="0">
                <a:solidFill>
                  <a:schemeClr val="bg1"/>
                </a:solidFill>
                <a:latin typeface="Verdana"/>
                <a:cs typeface="Verdana"/>
              </a:endParaRPr>
            </a:p>
          </p:txBody>
        </p:sp>
        <p:sp>
          <p:nvSpPr>
            <p:cNvPr id="16" name="Can 15"/>
            <p:cNvSpPr/>
            <p:nvPr/>
          </p:nvSpPr>
          <p:spPr>
            <a:xfrm>
              <a:off x="2214733" y="2187078"/>
              <a:ext cx="599985" cy="306090"/>
            </a:xfrm>
            <a:prstGeom prst="can">
              <a:avLst>
                <a:gd name="adj" fmla="val 50000"/>
              </a:avLst>
            </a:prstGeom>
            <a:solidFill>
              <a:schemeClr val="accent5">
                <a:lumMod val="95000"/>
              </a:schemeClr>
            </a:solidFill>
            <a:ln w="12700" cmpd="sng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  <a:latin typeface="+mn-lt"/>
                <a:ea typeface="+mn-ea"/>
              </a:endParaRPr>
            </a:p>
          </p:txBody>
        </p:sp>
        <p:sp>
          <p:nvSpPr>
            <p:cNvPr id="17" name="Can 16"/>
            <p:cNvSpPr/>
            <p:nvPr/>
          </p:nvSpPr>
          <p:spPr>
            <a:xfrm>
              <a:off x="2214733" y="1995773"/>
              <a:ext cx="599985" cy="306090"/>
            </a:xfrm>
            <a:prstGeom prst="can">
              <a:avLst>
                <a:gd name="adj" fmla="val 50000"/>
              </a:avLst>
            </a:prstGeom>
            <a:solidFill>
              <a:schemeClr val="accent5">
                <a:lumMod val="95000"/>
              </a:schemeClr>
            </a:solidFill>
            <a:ln w="12700" cmpd="sng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  <a:latin typeface="+mn-lt"/>
                <a:ea typeface="+mn-ea"/>
              </a:endParaRP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685415" y="2991448"/>
            <a:ext cx="804794" cy="661583"/>
            <a:chOff x="496985" y="1783429"/>
            <a:chExt cx="804794" cy="661583"/>
          </a:xfrm>
        </p:grpSpPr>
        <p:cxnSp>
          <p:nvCxnSpPr>
            <p:cNvPr id="21" name="Straight Arrow Connector 20"/>
            <p:cNvCxnSpPr/>
            <p:nvPr/>
          </p:nvCxnSpPr>
          <p:spPr>
            <a:xfrm flipV="1">
              <a:off x="720395" y="1868158"/>
              <a:ext cx="546258" cy="2148"/>
            </a:xfrm>
            <a:prstGeom prst="straightConnector1">
              <a:avLst/>
            </a:prstGeom>
            <a:ln w="317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ounded Rectangle 24"/>
            <p:cNvSpPr/>
            <p:nvPr/>
          </p:nvSpPr>
          <p:spPr>
            <a:xfrm>
              <a:off x="496985" y="1783429"/>
              <a:ext cx="804794" cy="552470"/>
            </a:xfrm>
            <a:prstGeom prst="roundRect">
              <a:avLst>
                <a:gd name="adj" fmla="val 9673"/>
              </a:avLst>
            </a:prstGeom>
            <a:solidFill>
              <a:schemeClr val="bg1">
                <a:lumMod val="75000"/>
              </a:scheme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" dirty="0"/>
            </a:p>
          </p:txBody>
        </p:sp>
        <p:sp>
          <p:nvSpPr>
            <p:cNvPr id="26" name="Rounded Rectangle 25"/>
            <p:cNvSpPr/>
            <p:nvPr/>
          </p:nvSpPr>
          <p:spPr>
            <a:xfrm>
              <a:off x="505529" y="1791669"/>
              <a:ext cx="787707" cy="458036"/>
            </a:xfrm>
            <a:prstGeom prst="roundRect">
              <a:avLst>
                <a:gd name="adj" fmla="val 11182"/>
              </a:avLst>
            </a:prstGeom>
            <a:solidFill>
              <a:schemeClr val="tx1">
                <a:lumMod val="75000"/>
              </a:scheme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500" dirty="0" smtClean="0">
                  <a:solidFill>
                    <a:schemeClr val="bg1"/>
                  </a:solidFill>
                  <a:latin typeface="Andale Mono" charset="0"/>
                  <a:ea typeface="Andale Mono" charset="0"/>
                  <a:cs typeface="Andale Mono" charset="0"/>
                </a:rPr>
                <a:t>{</a:t>
              </a:r>
              <a:r>
                <a:rPr lang="ru-RU" sz="500" dirty="0">
                  <a:latin typeface="Andale Mono" charset="0"/>
                  <a:ea typeface="Andale Mono" charset="0"/>
                  <a:cs typeface="Andale Mono" charset="0"/>
                </a:rPr>
                <a:t>"</a:t>
              </a:r>
              <a:r>
                <a:rPr lang="en-US" sz="500" dirty="0" smtClean="0">
                  <a:solidFill>
                    <a:schemeClr val="bg1"/>
                  </a:solidFill>
                  <a:latin typeface="Andale Mono" charset="0"/>
                  <a:ea typeface="Andale Mono" charset="0"/>
                  <a:cs typeface="Andale Mono" charset="0"/>
                </a:rPr>
                <a:t>id</a:t>
              </a:r>
              <a:r>
                <a:rPr lang="ru-RU" sz="500" dirty="0">
                  <a:latin typeface="Andale Mono" charset="0"/>
                  <a:ea typeface="Andale Mono" charset="0"/>
                  <a:cs typeface="Andale Mono" charset="0"/>
                </a:rPr>
                <a:t>"</a:t>
              </a:r>
              <a:r>
                <a:rPr lang="en-US" sz="500" dirty="0" smtClean="0">
                  <a:solidFill>
                    <a:schemeClr val="bg1"/>
                  </a:solidFill>
                  <a:latin typeface="Andale Mono" charset="0"/>
                  <a:ea typeface="Andale Mono" charset="0"/>
                  <a:cs typeface="Andale Mono" charset="0"/>
                </a:rPr>
                <a:t>:[{</a:t>
              </a:r>
              <a:r>
                <a:rPr lang="ru-RU" sz="500" dirty="0">
                  <a:latin typeface="Andale Mono" charset="0"/>
                  <a:ea typeface="Andale Mono" charset="0"/>
                  <a:cs typeface="Andale Mono" charset="0"/>
                </a:rPr>
                <a:t>"</a:t>
              </a:r>
              <a:r>
                <a:rPr lang="en-US" sz="500" dirty="0" smtClean="0">
                  <a:solidFill>
                    <a:schemeClr val="bg1"/>
                  </a:solidFill>
                  <a:latin typeface="Andale Mono" charset="0"/>
                  <a:ea typeface="Andale Mono" charset="0"/>
                  <a:cs typeface="Andale Mono" charset="0"/>
                </a:rPr>
                <a:t>name</a:t>
              </a:r>
              <a:r>
                <a:rPr lang="ru-RU" sz="500" dirty="0">
                  <a:latin typeface="Andale Mono" charset="0"/>
                  <a:ea typeface="Andale Mono" charset="0"/>
                  <a:cs typeface="Andale Mono" charset="0"/>
                </a:rPr>
                <a:t>"</a:t>
              </a:r>
              <a:r>
                <a:rPr lang="en-US" sz="500" dirty="0" smtClean="0">
                  <a:solidFill>
                    <a:schemeClr val="bg1"/>
                  </a:solidFill>
                  <a:latin typeface="Andale Mono" charset="0"/>
                  <a:ea typeface="Andale Mono" charset="0"/>
                  <a:cs typeface="Andale Mono" charset="0"/>
                </a:rPr>
                <a:t>:</a:t>
              </a:r>
              <a:r>
                <a:rPr lang="ru-RU" sz="500" dirty="0">
                  <a:latin typeface="Andale Mono" charset="0"/>
                  <a:ea typeface="Andale Mono" charset="0"/>
                  <a:cs typeface="Andale Mono" charset="0"/>
                </a:rPr>
                <a:t>"</a:t>
              </a:r>
              <a:r>
                <a:rPr lang="en-US" sz="500" dirty="0" smtClean="0">
                  <a:solidFill>
                    <a:schemeClr val="bg1"/>
                  </a:solidFill>
                  <a:latin typeface="Andale Mono" charset="0"/>
                  <a:ea typeface="Andale Mono" charset="0"/>
                  <a:cs typeface="Andale Mono" charset="0"/>
                </a:rPr>
                <a:t>bob</a:t>
              </a:r>
              <a:r>
                <a:rPr lang="ru-RU" sz="500" dirty="0">
                  <a:latin typeface="Andale Mono" charset="0"/>
                  <a:ea typeface="Andale Mono" charset="0"/>
                  <a:cs typeface="Andale Mono" charset="0"/>
                </a:rPr>
                <a:t>"</a:t>
              </a:r>
              <a:r>
                <a:rPr lang="en-US" sz="500" dirty="0" smtClean="0">
                  <a:solidFill>
                    <a:schemeClr val="bg1"/>
                  </a:solidFill>
                  <a:latin typeface="Andale Mono" charset="0"/>
                  <a:ea typeface="Andale Mono" charset="0"/>
                  <a:cs typeface="Andale Mono" charset="0"/>
                </a:rPr>
                <a:t>}]}</a:t>
              </a:r>
              <a:endParaRPr lang="en-US" sz="100" dirty="0">
                <a:solidFill>
                  <a:schemeClr val="bg1"/>
                </a:solidFill>
                <a:latin typeface="Andale Mono" charset="0"/>
                <a:ea typeface="Andale Mono" charset="0"/>
                <a:cs typeface="Andale Mono" charset="0"/>
              </a:endParaRPr>
            </a:p>
          </p:txBody>
        </p:sp>
        <p:sp>
          <p:nvSpPr>
            <p:cNvPr id="24" name="Oval 23"/>
            <p:cNvSpPr/>
            <p:nvPr/>
          </p:nvSpPr>
          <p:spPr>
            <a:xfrm>
              <a:off x="877983" y="2276454"/>
              <a:ext cx="42799" cy="42799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635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latin typeface="+mn-lt"/>
                <a:ea typeface="+mn-ea"/>
              </a:endParaRP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736349" y="2376650"/>
              <a:ext cx="326066" cy="68362"/>
            </a:xfrm>
            <a:prstGeom prst="roundRect">
              <a:avLst>
                <a:gd name="adj" fmla="val 34001"/>
              </a:avLst>
            </a:prstGeom>
            <a:solidFill>
              <a:schemeClr val="bg1">
                <a:lumMod val="50000"/>
              </a:schemeClr>
            </a:solidFill>
            <a:ln w="28575" cmpd="sng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latin typeface="+mn-lt"/>
                <a:ea typeface="+mn-ea"/>
              </a:endParaRP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3006165" y="2140736"/>
            <a:ext cx="3740868" cy="298451"/>
            <a:chOff x="4023000" y="2236692"/>
            <a:chExt cx="2953871" cy="298451"/>
          </a:xfrm>
        </p:grpSpPr>
        <p:sp>
          <p:nvSpPr>
            <p:cNvPr id="37" name="Can 36"/>
            <p:cNvSpPr/>
            <p:nvPr/>
          </p:nvSpPr>
          <p:spPr>
            <a:xfrm rot="5400000">
              <a:off x="4261441" y="1998252"/>
              <a:ext cx="298450" cy="775331"/>
            </a:xfrm>
            <a:prstGeom prst="can">
              <a:avLst>
                <a:gd name="adj" fmla="val 85106"/>
              </a:avLst>
            </a:prstGeom>
            <a:solidFill>
              <a:schemeClr val="accent5">
                <a:lumMod val="95000"/>
              </a:schemeClr>
            </a:solidFill>
            <a:ln w="19050" cmpd="sng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latin typeface="+mn-lt"/>
                <a:ea typeface="+mn-ea"/>
              </a:endParaRPr>
            </a:p>
          </p:txBody>
        </p:sp>
        <p:sp>
          <p:nvSpPr>
            <p:cNvPr id="38" name="Can 37"/>
            <p:cNvSpPr/>
            <p:nvPr/>
          </p:nvSpPr>
          <p:spPr>
            <a:xfrm rot="5400000">
              <a:off x="5271529" y="1455032"/>
              <a:ext cx="298450" cy="1861771"/>
            </a:xfrm>
            <a:prstGeom prst="can">
              <a:avLst>
                <a:gd name="adj" fmla="val 85106"/>
              </a:avLst>
            </a:prstGeom>
            <a:solidFill>
              <a:schemeClr val="accent5">
                <a:lumMod val="95000"/>
              </a:schemeClr>
            </a:solidFill>
            <a:ln w="19050" cmpd="sng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US" sz="1100" dirty="0" smtClean="0">
                  <a:solidFill>
                    <a:schemeClr val="bg1"/>
                  </a:solidFill>
                  <a:latin typeface="+mn-lt"/>
                  <a:ea typeface="+mn-ea"/>
                </a:rPr>
                <a:t>CI Build pipeline</a:t>
              </a:r>
              <a:endParaRPr lang="en-US" sz="1100" dirty="0">
                <a:solidFill>
                  <a:schemeClr val="bg1"/>
                </a:solidFill>
                <a:latin typeface="+mn-lt"/>
                <a:ea typeface="+mn-ea"/>
              </a:endParaRPr>
            </a:p>
          </p:txBody>
        </p:sp>
        <p:sp>
          <p:nvSpPr>
            <p:cNvPr id="39" name="Can 38"/>
            <p:cNvSpPr/>
            <p:nvPr/>
          </p:nvSpPr>
          <p:spPr>
            <a:xfrm rot="5400000">
              <a:off x="6383146" y="1941416"/>
              <a:ext cx="298450" cy="889001"/>
            </a:xfrm>
            <a:prstGeom prst="can">
              <a:avLst>
                <a:gd name="adj" fmla="val 85106"/>
              </a:avLst>
            </a:prstGeom>
            <a:solidFill>
              <a:schemeClr val="accent5">
                <a:lumMod val="95000"/>
              </a:schemeClr>
            </a:solidFill>
            <a:ln w="19050" cmpd="sng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latin typeface="+mn-lt"/>
                <a:ea typeface="+mn-ea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7639108" y="1991981"/>
            <a:ext cx="633048" cy="537308"/>
            <a:chOff x="7729414" y="2842846"/>
            <a:chExt cx="636957" cy="488462"/>
          </a:xfrm>
        </p:grpSpPr>
        <p:sp>
          <p:nvSpPr>
            <p:cNvPr id="41" name="Trapezoid 40"/>
            <p:cNvSpPr/>
            <p:nvPr/>
          </p:nvSpPr>
          <p:spPr>
            <a:xfrm rot="16200000">
              <a:off x="7643445" y="2928815"/>
              <a:ext cx="488462" cy="316523"/>
            </a:xfrm>
            <a:prstGeom prst="trapezoid">
              <a:avLst/>
            </a:prstGeom>
            <a:solidFill>
              <a:schemeClr val="accent5">
                <a:lumMod val="75000"/>
              </a:schemeClr>
            </a:solidFill>
            <a:ln w="19050" cmpd="sng">
              <a:solidFill>
                <a:schemeClr val="bg1">
                  <a:lumMod val="90000"/>
                  <a:lumOff val="1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latin typeface="+mn-lt"/>
                <a:ea typeface="+mn-ea"/>
              </a:endParaRPr>
            </a:p>
          </p:txBody>
        </p:sp>
        <p:sp>
          <p:nvSpPr>
            <p:cNvPr id="42" name="Trapezoid 41"/>
            <p:cNvSpPr/>
            <p:nvPr/>
          </p:nvSpPr>
          <p:spPr>
            <a:xfrm rot="5400000">
              <a:off x="7963740" y="2928677"/>
              <a:ext cx="488462" cy="316800"/>
            </a:xfrm>
            <a:prstGeom prst="trapezoid">
              <a:avLst/>
            </a:prstGeom>
            <a:solidFill>
              <a:schemeClr val="accent5">
                <a:lumMod val="95000"/>
              </a:schemeClr>
            </a:solidFill>
            <a:ln w="19050" cmpd="sng">
              <a:solidFill>
                <a:schemeClr val="bg1">
                  <a:lumMod val="90000"/>
                  <a:lumOff val="1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latin typeface="+mn-lt"/>
                <a:ea typeface="+mn-ea"/>
              </a:endParaRPr>
            </a:p>
          </p:txBody>
        </p:sp>
      </p:grpSp>
      <p:cxnSp>
        <p:nvCxnSpPr>
          <p:cNvPr id="43" name="Straight Arrow Connector 42"/>
          <p:cNvCxnSpPr/>
          <p:nvPr/>
        </p:nvCxnSpPr>
        <p:spPr>
          <a:xfrm>
            <a:off x="1637556" y="3653031"/>
            <a:ext cx="448235" cy="0"/>
          </a:xfrm>
          <a:prstGeom prst="straightConnector1">
            <a:avLst/>
          </a:prstGeom>
          <a:ln w="317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>
            <a:off x="6847296" y="2287056"/>
            <a:ext cx="671106" cy="0"/>
          </a:xfrm>
          <a:prstGeom prst="straightConnector1">
            <a:avLst/>
          </a:prstGeom>
          <a:ln w="317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6" name="Group 45"/>
          <p:cNvGrpSpPr/>
          <p:nvPr/>
        </p:nvGrpSpPr>
        <p:grpSpPr>
          <a:xfrm>
            <a:off x="2850004" y="3001722"/>
            <a:ext cx="5103686" cy="1012208"/>
            <a:chOff x="4093308" y="2713048"/>
            <a:chExt cx="581086" cy="623878"/>
          </a:xfrm>
        </p:grpSpPr>
        <p:cxnSp>
          <p:nvCxnSpPr>
            <p:cNvPr id="47" name="Straight Arrow Connector 46"/>
            <p:cNvCxnSpPr/>
            <p:nvPr/>
          </p:nvCxnSpPr>
          <p:spPr>
            <a:xfrm flipV="1">
              <a:off x="4674394" y="2713048"/>
              <a:ext cx="0" cy="623074"/>
            </a:xfrm>
            <a:prstGeom prst="straightConnector1">
              <a:avLst/>
            </a:prstGeom>
            <a:ln w="31750" cap="rnd">
              <a:solidFill>
                <a:schemeClr val="bg1">
                  <a:lumMod val="90000"/>
                  <a:lumOff val="1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flipV="1">
              <a:off x="4093308" y="3336926"/>
              <a:ext cx="580292" cy="0"/>
            </a:xfrm>
            <a:prstGeom prst="line">
              <a:avLst/>
            </a:prstGeom>
            <a:ln w="31750" cap="rnd">
              <a:solidFill>
                <a:schemeClr val="bg1">
                  <a:lumMod val="90000"/>
                  <a:lumOff val="10000"/>
                </a:schemeClr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" name="Group 49"/>
          <p:cNvGrpSpPr/>
          <p:nvPr/>
        </p:nvGrpSpPr>
        <p:grpSpPr>
          <a:xfrm>
            <a:off x="685415" y="3794723"/>
            <a:ext cx="804794" cy="661583"/>
            <a:chOff x="496985" y="1783429"/>
            <a:chExt cx="804794" cy="661583"/>
          </a:xfrm>
        </p:grpSpPr>
        <p:cxnSp>
          <p:nvCxnSpPr>
            <p:cNvPr id="51" name="Straight Arrow Connector 50"/>
            <p:cNvCxnSpPr/>
            <p:nvPr/>
          </p:nvCxnSpPr>
          <p:spPr>
            <a:xfrm flipV="1">
              <a:off x="720395" y="1868158"/>
              <a:ext cx="546258" cy="2148"/>
            </a:xfrm>
            <a:prstGeom prst="straightConnector1">
              <a:avLst/>
            </a:prstGeom>
            <a:ln w="317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Rounded Rectangle 51"/>
            <p:cNvSpPr/>
            <p:nvPr/>
          </p:nvSpPr>
          <p:spPr>
            <a:xfrm>
              <a:off x="496985" y="1783429"/>
              <a:ext cx="804794" cy="552470"/>
            </a:xfrm>
            <a:prstGeom prst="roundRect">
              <a:avLst>
                <a:gd name="adj" fmla="val 9673"/>
              </a:avLst>
            </a:prstGeom>
            <a:solidFill>
              <a:schemeClr val="bg1">
                <a:lumMod val="75000"/>
              </a:scheme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" dirty="0"/>
            </a:p>
          </p:txBody>
        </p:sp>
        <p:sp>
          <p:nvSpPr>
            <p:cNvPr id="53" name="Rounded Rectangle 52"/>
            <p:cNvSpPr/>
            <p:nvPr/>
          </p:nvSpPr>
          <p:spPr>
            <a:xfrm>
              <a:off x="505529" y="1791669"/>
              <a:ext cx="787707" cy="458036"/>
            </a:xfrm>
            <a:prstGeom prst="roundRect">
              <a:avLst>
                <a:gd name="adj" fmla="val 11182"/>
              </a:avLst>
            </a:prstGeom>
            <a:solidFill>
              <a:schemeClr val="tx1">
                <a:lumMod val="75000"/>
              </a:scheme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sz="500" dirty="0" smtClean="0">
                  <a:solidFill>
                    <a:schemeClr val="bg1"/>
                  </a:solidFill>
                  <a:latin typeface="Andale Mono" charset="0"/>
                  <a:ea typeface="Andale Mono" charset="0"/>
                  <a:cs typeface="Andale Mono" charset="0"/>
                </a:rPr>
                <a:t>package main</a:t>
              </a:r>
            </a:p>
            <a:p>
              <a:r>
                <a:rPr lang="en-GB" sz="500" dirty="0" smtClean="0">
                  <a:solidFill>
                    <a:schemeClr val="bg1"/>
                  </a:solidFill>
                  <a:latin typeface="Andale Mono" charset="0"/>
                  <a:ea typeface="Andale Mono" charset="0"/>
                  <a:cs typeface="Andale Mono" charset="0"/>
                </a:rPr>
                <a:t>import "</a:t>
              </a:r>
              <a:r>
                <a:rPr lang="en-GB" sz="500" dirty="0" err="1" smtClean="0">
                  <a:solidFill>
                    <a:schemeClr val="bg1"/>
                  </a:solidFill>
                  <a:latin typeface="Andale Mono" charset="0"/>
                  <a:ea typeface="Andale Mono" charset="0"/>
                  <a:cs typeface="Andale Mono" charset="0"/>
                </a:rPr>
                <a:t>fmt</a:t>
              </a:r>
              <a:r>
                <a:rPr lang="en-GB" sz="500" dirty="0" smtClean="0">
                  <a:solidFill>
                    <a:schemeClr val="bg1"/>
                  </a:solidFill>
                  <a:latin typeface="Andale Mono" charset="0"/>
                  <a:ea typeface="Andale Mono" charset="0"/>
                  <a:cs typeface="Andale Mono" charset="0"/>
                </a:rPr>
                <a:t>”</a:t>
              </a:r>
            </a:p>
            <a:p>
              <a:r>
                <a:rPr lang="en-GB" sz="500" dirty="0" err="1" smtClean="0">
                  <a:solidFill>
                    <a:schemeClr val="bg1"/>
                  </a:solidFill>
                  <a:latin typeface="Andale Mono" charset="0"/>
                  <a:ea typeface="Andale Mono" charset="0"/>
                  <a:cs typeface="Andale Mono" charset="0"/>
                </a:rPr>
                <a:t>func</a:t>
              </a:r>
              <a:r>
                <a:rPr lang="en-GB" sz="500" dirty="0" smtClean="0">
                  <a:solidFill>
                    <a:schemeClr val="bg1"/>
                  </a:solidFill>
                  <a:latin typeface="Andale Mono" charset="0"/>
                  <a:ea typeface="Andale Mono" charset="0"/>
                  <a:cs typeface="Andale Mono" charset="0"/>
                </a:rPr>
                <a:t> main() {</a:t>
              </a:r>
            </a:p>
          </p:txBody>
        </p:sp>
        <p:sp>
          <p:nvSpPr>
            <p:cNvPr id="54" name="Oval 53"/>
            <p:cNvSpPr/>
            <p:nvPr/>
          </p:nvSpPr>
          <p:spPr>
            <a:xfrm>
              <a:off x="877983" y="2276454"/>
              <a:ext cx="42799" cy="42799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635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latin typeface="+mn-lt"/>
                <a:ea typeface="+mn-ea"/>
              </a:endParaRPr>
            </a:p>
          </p:txBody>
        </p:sp>
        <p:sp>
          <p:nvSpPr>
            <p:cNvPr id="55" name="Rounded Rectangle 54"/>
            <p:cNvSpPr/>
            <p:nvPr/>
          </p:nvSpPr>
          <p:spPr>
            <a:xfrm>
              <a:off x="736349" y="2376650"/>
              <a:ext cx="326066" cy="68362"/>
            </a:xfrm>
            <a:prstGeom prst="roundRect">
              <a:avLst>
                <a:gd name="adj" fmla="val 34001"/>
              </a:avLst>
            </a:prstGeom>
            <a:solidFill>
              <a:schemeClr val="bg1">
                <a:lumMod val="50000"/>
              </a:schemeClr>
            </a:solidFill>
            <a:ln w="28575" cmpd="sng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latin typeface="+mn-lt"/>
                <a:ea typeface="+mn-ea"/>
              </a:endParaRPr>
            </a:p>
          </p:txBody>
        </p:sp>
      </p:grpSp>
      <p:grpSp>
        <p:nvGrpSpPr>
          <p:cNvPr id="62" name="Group 61"/>
          <p:cNvGrpSpPr/>
          <p:nvPr/>
        </p:nvGrpSpPr>
        <p:grpSpPr>
          <a:xfrm rot="10800000">
            <a:off x="2443022" y="2287056"/>
            <a:ext cx="484556" cy="1070033"/>
            <a:chOff x="4093308" y="2713048"/>
            <a:chExt cx="581086" cy="623878"/>
          </a:xfrm>
        </p:grpSpPr>
        <p:cxnSp>
          <p:nvCxnSpPr>
            <p:cNvPr id="63" name="Straight Arrow Connector 62"/>
            <p:cNvCxnSpPr/>
            <p:nvPr/>
          </p:nvCxnSpPr>
          <p:spPr>
            <a:xfrm flipV="1">
              <a:off x="4674394" y="2713048"/>
              <a:ext cx="0" cy="623074"/>
            </a:xfrm>
            <a:prstGeom prst="straightConnector1">
              <a:avLst/>
            </a:prstGeom>
            <a:ln w="31750" cap="rnd">
              <a:solidFill>
                <a:schemeClr val="bg1">
                  <a:lumMod val="90000"/>
                  <a:lumOff val="1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flipV="1">
              <a:off x="4093308" y="3336926"/>
              <a:ext cx="580292" cy="0"/>
            </a:xfrm>
            <a:prstGeom prst="line">
              <a:avLst/>
            </a:prstGeom>
            <a:ln w="31750" cap="rnd">
              <a:solidFill>
                <a:schemeClr val="bg1">
                  <a:lumMod val="90000"/>
                  <a:lumOff val="10000"/>
                </a:schemeClr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7" name="Group 66"/>
          <p:cNvGrpSpPr/>
          <p:nvPr/>
        </p:nvGrpSpPr>
        <p:grpSpPr>
          <a:xfrm>
            <a:off x="2881245" y="2529289"/>
            <a:ext cx="1665667" cy="1161726"/>
            <a:chOff x="4093308" y="2713048"/>
            <a:chExt cx="581086" cy="623878"/>
          </a:xfrm>
        </p:grpSpPr>
        <p:cxnSp>
          <p:nvCxnSpPr>
            <p:cNvPr id="68" name="Straight Arrow Connector 67"/>
            <p:cNvCxnSpPr/>
            <p:nvPr/>
          </p:nvCxnSpPr>
          <p:spPr>
            <a:xfrm flipV="1">
              <a:off x="4674394" y="2713048"/>
              <a:ext cx="0" cy="623074"/>
            </a:xfrm>
            <a:prstGeom prst="straightConnector1">
              <a:avLst/>
            </a:prstGeom>
            <a:ln w="31750" cap="rnd">
              <a:solidFill>
                <a:schemeClr val="bg1">
                  <a:lumMod val="90000"/>
                  <a:lumOff val="10000"/>
                </a:schemeClr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flipV="1">
              <a:off x="4093308" y="3336926"/>
              <a:ext cx="580292" cy="0"/>
            </a:xfrm>
            <a:prstGeom prst="line">
              <a:avLst/>
            </a:prstGeom>
            <a:ln w="31750" cap="rnd">
              <a:solidFill>
                <a:schemeClr val="bg1">
                  <a:lumMod val="90000"/>
                  <a:lumOff val="1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0" name="Group 69"/>
          <p:cNvGrpSpPr/>
          <p:nvPr/>
        </p:nvGrpSpPr>
        <p:grpSpPr>
          <a:xfrm>
            <a:off x="2886766" y="2529289"/>
            <a:ext cx="2976153" cy="1304691"/>
            <a:chOff x="4093308" y="2713048"/>
            <a:chExt cx="581086" cy="623878"/>
          </a:xfrm>
        </p:grpSpPr>
        <p:cxnSp>
          <p:nvCxnSpPr>
            <p:cNvPr id="71" name="Straight Arrow Connector 70"/>
            <p:cNvCxnSpPr/>
            <p:nvPr/>
          </p:nvCxnSpPr>
          <p:spPr>
            <a:xfrm flipV="1">
              <a:off x="4674394" y="2713048"/>
              <a:ext cx="0" cy="623074"/>
            </a:xfrm>
            <a:prstGeom prst="straightConnector1">
              <a:avLst/>
            </a:prstGeom>
            <a:ln w="31750" cap="rnd">
              <a:solidFill>
                <a:schemeClr val="bg1">
                  <a:lumMod val="90000"/>
                  <a:lumOff val="10000"/>
                </a:schemeClr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flipV="1">
              <a:off x="4093308" y="3336926"/>
              <a:ext cx="580292" cy="0"/>
            </a:xfrm>
            <a:prstGeom prst="line">
              <a:avLst/>
            </a:prstGeom>
            <a:ln w="31750" cap="rnd">
              <a:solidFill>
                <a:schemeClr val="bg1">
                  <a:lumMod val="90000"/>
                  <a:lumOff val="1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5" name="Straight Arrow Connector 74"/>
          <p:cNvCxnSpPr/>
          <p:nvPr/>
        </p:nvCxnSpPr>
        <p:spPr>
          <a:xfrm flipV="1">
            <a:off x="3336483" y="4012626"/>
            <a:ext cx="2" cy="204303"/>
          </a:xfrm>
          <a:prstGeom prst="straightConnector1">
            <a:avLst/>
          </a:prstGeom>
          <a:ln w="31750">
            <a:solidFill>
              <a:schemeClr val="bg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/>
          <p:cNvCxnSpPr/>
          <p:nvPr/>
        </p:nvCxnSpPr>
        <p:spPr>
          <a:xfrm flipH="1" flipV="1">
            <a:off x="4544636" y="2813556"/>
            <a:ext cx="167507" cy="0"/>
          </a:xfrm>
          <a:prstGeom prst="straightConnector1">
            <a:avLst/>
          </a:prstGeom>
          <a:ln w="31750">
            <a:solidFill>
              <a:schemeClr val="bg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Rounded Rectangle 79"/>
          <p:cNvSpPr/>
          <p:nvPr/>
        </p:nvSpPr>
        <p:spPr>
          <a:xfrm>
            <a:off x="4712054" y="2694275"/>
            <a:ext cx="609600" cy="238562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 w="12700" cmpd="sng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36000" tIns="0" rIns="36000" bIns="0" rtlCol="0" anchor="ctr"/>
          <a:lstStyle/>
          <a:p>
            <a:pPr algn="ctr"/>
            <a:r>
              <a:rPr lang="en-GB" sz="900" dirty="0" smtClean="0">
                <a:solidFill>
                  <a:schemeClr val="bg1"/>
                </a:solidFill>
              </a:rPr>
              <a:t>@change</a:t>
            </a:r>
            <a:endParaRPr lang="en-GB" sz="900" dirty="0">
              <a:solidFill>
                <a:schemeClr val="bg1"/>
              </a:solidFill>
            </a:endParaRPr>
          </a:p>
        </p:txBody>
      </p:sp>
      <p:cxnSp>
        <p:nvCxnSpPr>
          <p:cNvPr id="84" name="Straight Arrow Connector 83"/>
          <p:cNvCxnSpPr/>
          <p:nvPr/>
        </p:nvCxnSpPr>
        <p:spPr>
          <a:xfrm flipH="1" flipV="1">
            <a:off x="5858852" y="2813556"/>
            <a:ext cx="167507" cy="0"/>
          </a:xfrm>
          <a:prstGeom prst="straightConnector1">
            <a:avLst/>
          </a:prstGeom>
          <a:ln w="31750">
            <a:solidFill>
              <a:schemeClr val="bg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Rounded Rectangle 84"/>
          <p:cNvSpPr/>
          <p:nvPr/>
        </p:nvSpPr>
        <p:spPr>
          <a:xfrm>
            <a:off x="6017398" y="2694275"/>
            <a:ext cx="609600" cy="238562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 w="12700" cmpd="sng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36000" tIns="0" rIns="36000" bIns="0" rtlCol="0" anchor="ctr"/>
          <a:lstStyle/>
          <a:p>
            <a:pPr algn="ctr"/>
            <a:r>
              <a:rPr lang="en-GB" sz="900" dirty="0" smtClean="0">
                <a:solidFill>
                  <a:schemeClr val="bg1"/>
                </a:solidFill>
              </a:rPr>
              <a:t>@label</a:t>
            </a:r>
            <a:endParaRPr lang="en-GB" sz="900" dirty="0">
              <a:solidFill>
                <a:schemeClr val="bg1"/>
              </a:solidFill>
            </a:endParaRPr>
          </a:p>
        </p:txBody>
      </p:sp>
      <p:sp>
        <p:nvSpPr>
          <p:cNvPr id="74" name="Snip Same Side Corner Rectangle 73"/>
          <p:cNvSpPr/>
          <p:nvPr/>
        </p:nvSpPr>
        <p:spPr>
          <a:xfrm rot="18901896">
            <a:off x="3351225" y="4155286"/>
            <a:ext cx="230436" cy="567765"/>
          </a:xfrm>
          <a:prstGeom prst="snip2SameRect">
            <a:avLst>
              <a:gd name="adj1" fmla="val 28432"/>
              <a:gd name="adj2" fmla="val 0"/>
            </a:avLst>
          </a:prstGeom>
          <a:solidFill>
            <a:schemeClr val="accent2"/>
          </a:solidFill>
          <a:ln w="12700" cmpd="sng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GB" sz="1200" dirty="0" smtClean="0">
                <a:solidFill>
                  <a:schemeClr val="bg1"/>
                </a:solidFill>
              </a:rPr>
              <a:t>Label</a:t>
            </a:r>
            <a:endParaRPr lang="en-GB" sz="1200" dirty="0">
              <a:solidFill>
                <a:schemeClr val="bg1"/>
              </a:solidFill>
            </a:endParaRPr>
          </a:p>
        </p:txBody>
      </p:sp>
      <p:grpSp>
        <p:nvGrpSpPr>
          <p:cNvPr id="87" name="Group 86"/>
          <p:cNvGrpSpPr/>
          <p:nvPr/>
        </p:nvGrpSpPr>
        <p:grpSpPr>
          <a:xfrm>
            <a:off x="2880622" y="2536427"/>
            <a:ext cx="274372" cy="1020105"/>
            <a:chOff x="4093308" y="2713048"/>
            <a:chExt cx="581086" cy="623878"/>
          </a:xfrm>
        </p:grpSpPr>
        <p:cxnSp>
          <p:nvCxnSpPr>
            <p:cNvPr id="88" name="Straight Arrow Connector 87"/>
            <p:cNvCxnSpPr/>
            <p:nvPr/>
          </p:nvCxnSpPr>
          <p:spPr>
            <a:xfrm flipV="1">
              <a:off x="4674394" y="2713048"/>
              <a:ext cx="0" cy="623074"/>
            </a:xfrm>
            <a:prstGeom prst="straightConnector1">
              <a:avLst/>
            </a:prstGeom>
            <a:ln w="31750" cap="rnd">
              <a:solidFill>
                <a:schemeClr val="bg1">
                  <a:lumMod val="90000"/>
                  <a:lumOff val="10000"/>
                </a:schemeClr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 flipV="1">
              <a:off x="4093308" y="3336926"/>
              <a:ext cx="580292" cy="0"/>
            </a:xfrm>
            <a:prstGeom prst="line">
              <a:avLst/>
            </a:prstGeom>
            <a:ln w="31750" cap="rnd">
              <a:solidFill>
                <a:schemeClr val="bg1">
                  <a:lumMod val="90000"/>
                  <a:lumOff val="1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0" name="Straight Arrow Connector 89"/>
          <p:cNvCxnSpPr/>
          <p:nvPr/>
        </p:nvCxnSpPr>
        <p:spPr>
          <a:xfrm flipH="1" flipV="1">
            <a:off x="3153387" y="2813556"/>
            <a:ext cx="167507" cy="0"/>
          </a:xfrm>
          <a:prstGeom prst="straightConnector1">
            <a:avLst/>
          </a:prstGeom>
          <a:ln w="31750">
            <a:solidFill>
              <a:schemeClr val="bg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Rounded Rectangle 90"/>
          <p:cNvSpPr/>
          <p:nvPr/>
        </p:nvSpPr>
        <p:spPr>
          <a:xfrm>
            <a:off x="3317909" y="2694275"/>
            <a:ext cx="609600" cy="238562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 w="12700" cmpd="sng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36000" tIns="0" rIns="36000" bIns="0" rtlCol="0" anchor="ctr"/>
          <a:lstStyle/>
          <a:p>
            <a:pPr algn="ctr"/>
            <a:r>
              <a:rPr lang="en-GB" sz="900" dirty="0" smtClean="0">
                <a:solidFill>
                  <a:schemeClr val="bg1"/>
                </a:solidFill>
              </a:rPr>
              <a:t>@review</a:t>
            </a:r>
            <a:endParaRPr lang="en-GB" sz="900" dirty="0">
              <a:solidFill>
                <a:schemeClr val="bg1"/>
              </a:solidFill>
            </a:endParaRPr>
          </a:p>
        </p:txBody>
      </p:sp>
      <p:sp>
        <p:nvSpPr>
          <p:cNvPr id="92" name="TextBox 91"/>
          <p:cNvSpPr txBox="1"/>
          <p:nvPr/>
        </p:nvSpPr>
        <p:spPr>
          <a:xfrm rot="16200000">
            <a:off x="1911381" y="2644698"/>
            <a:ext cx="82244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Andale Mono" charset="0"/>
                <a:ea typeface="Andale Mono" charset="0"/>
                <a:cs typeface="Andale Mono" charset="0"/>
              </a:rPr>
              <a:t>populate</a:t>
            </a:r>
            <a:endParaRPr lang="en-GB" sz="1000" dirty="0">
              <a:solidFill>
                <a:schemeClr val="accent2">
                  <a:lumMod val="40000"/>
                  <a:lumOff val="60000"/>
                </a:schemeClr>
              </a:solidFill>
              <a:latin typeface="Andale Mono" charset="0"/>
              <a:ea typeface="Andale Mono" charset="0"/>
              <a:cs typeface="Andale Mono" charset="0"/>
            </a:endParaRPr>
          </a:p>
        </p:txBody>
      </p:sp>
      <p:sp>
        <p:nvSpPr>
          <p:cNvPr id="93" name="TextBox 92"/>
          <p:cNvSpPr txBox="1"/>
          <p:nvPr/>
        </p:nvSpPr>
        <p:spPr>
          <a:xfrm rot="16200000">
            <a:off x="2627638" y="2930473"/>
            <a:ext cx="82244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err="1" smtClean="0">
                <a:solidFill>
                  <a:schemeClr val="accent2">
                    <a:lumMod val="40000"/>
                    <a:lumOff val="60000"/>
                  </a:schemeClr>
                </a:solidFill>
                <a:latin typeface="Andale Mono" charset="0"/>
                <a:ea typeface="Andale Mono" charset="0"/>
                <a:cs typeface="Andale Mono" charset="0"/>
              </a:rPr>
              <a:t>unshelve</a:t>
            </a:r>
            <a:endParaRPr lang="en-GB" sz="1000" dirty="0">
              <a:solidFill>
                <a:schemeClr val="accent2">
                  <a:lumMod val="40000"/>
                  <a:lumOff val="60000"/>
                </a:schemeClr>
              </a:solidFill>
              <a:latin typeface="Andale Mono" charset="0"/>
              <a:ea typeface="Andale Mono" charset="0"/>
              <a:cs typeface="Andale Mono" charset="0"/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3264790" y="4716977"/>
            <a:ext cx="82244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Andale Mono" charset="0"/>
                <a:ea typeface="Andale Mono" charset="0"/>
                <a:cs typeface="Andale Mono" charset="0"/>
              </a:rPr>
              <a:t>label</a:t>
            </a:r>
            <a:endParaRPr lang="en-GB" sz="1000" dirty="0">
              <a:solidFill>
                <a:schemeClr val="accent2">
                  <a:lumMod val="40000"/>
                  <a:lumOff val="60000"/>
                </a:schemeClr>
              </a:solidFill>
              <a:latin typeface="Andale Mono" charset="0"/>
              <a:ea typeface="Andale Mono" charset="0"/>
              <a:cs typeface="Andale Mono" charset="0"/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6649722" y="4025366"/>
            <a:ext cx="82244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solidFill>
                  <a:schemeClr val="accent2">
                    <a:lumMod val="40000"/>
                    <a:lumOff val="60000"/>
                  </a:schemeClr>
                </a:solidFill>
                <a:latin typeface="Andale Mono" charset="0"/>
                <a:ea typeface="Andale Mono" charset="0"/>
                <a:cs typeface="Andale Mono" charset="0"/>
              </a:rPr>
              <a:t>p</a:t>
            </a:r>
            <a:r>
              <a:rPr lang="en-GB" sz="10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Andale Mono" charset="0"/>
                <a:ea typeface="Andale Mono" charset="0"/>
                <a:cs typeface="Andale Mono" charset="0"/>
              </a:rPr>
              <a:t>ublish</a:t>
            </a:r>
            <a:endParaRPr lang="en-GB" sz="1000" dirty="0">
              <a:solidFill>
                <a:schemeClr val="accent2">
                  <a:lumMod val="40000"/>
                  <a:lumOff val="60000"/>
                </a:schemeClr>
              </a:solidFill>
              <a:latin typeface="Andale Mono" charset="0"/>
              <a:ea typeface="Andale Mono" charset="0"/>
              <a:cs typeface="Andale Mon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52078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SCM Operations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 Populate  </a:t>
            </a:r>
            <a:r>
              <a:rPr lang="en-US" sz="15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p4sync / checkout</a:t>
            </a:r>
            <a:endParaRPr lang="en-US" sz="1500" dirty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>
              <a:buNone/>
            </a:pPr>
            <a:r>
              <a:rPr lang="en-US" dirty="0" smtClean="0"/>
              <a:t>Synchronize the files in the Workspace</a:t>
            </a:r>
            <a:r>
              <a:rPr lang="en-US" dirty="0"/>
              <a:t> prior to </a:t>
            </a:r>
            <a:r>
              <a:rPr lang="en-US" dirty="0" smtClean="0"/>
              <a:t>build.</a:t>
            </a:r>
          </a:p>
          <a:p>
            <a:r>
              <a:rPr lang="en-US" dirty="0" smtClean="0"/>
              <a:t> </a:t>
            </a:r>
            <a:r>
              <a:rPr lang="en-US" dirty="0" err="1" smtClean="0"/>
              <a:t>Unshelve</a:t>
            </a:r>
            <a:r>
              <a:rPr lang="en-US" dirty="0" smtClean="0"/>
              <a:t>  </a:t>
            </a:r>
            <a:r>
              <a:rPr lang="en-US" sz="15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p4unshelve</a:t>
            </a:r>
            <a:endParaRPr lang="en-US" sz="1500" dirty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>
              <a:buNone/>
            </a:pPr>
            <a:r>
              <a:rPr lang="en-US" dirty="0" err="1" smtClean="0"/>
              <a:t>Unshelve</a:t>
            </a:r>
            <a:r>
              <a:rPr lang="en-US" dirty="0" smtClean="0"/>
              <a:t> code into the Workspace prior to build.</a:t>
            </a:r>
          </a:p>
          <a:p>
            <a:r>
              <a:rPr lang="en-US" dirty="0" smtClean="0"/>
              <a:t> </a:t>
            </a:r>
            <a:r>
              <a:rPr lang="en-US" dirty="0" smtClean="0"/>
              <a:t>Publish  </a:t>
            </a:r>
            <a:r>
              <a:rPr lang="en-US" sz="15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p4publish</a:t>
            </a:r>
            <a:endParaRPr lang="en-US" sz="1500" dirty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>
              <a:buNone/>
            </a:pPr>
            <a:r>
              <a:rPr lang="en-US" dirty="0" smtClean="0"/>
              <a:t>Submit files back into Perforce, post build.</a:t>
            </a:r>
          </a:p>
          <a:p>
            <a:r>
              <a:rPr lang="en-US" dirty="0" smtClean="0"/>
              <a:t> Label  </a:t>
            </a:r>
            <a:r>
              <a:rPr lang="en-US" sz="15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p4tag</a:t>
            </a:r>
          </a:p>
          <a:p>
            <a:pPr marL="342900" lvl="1" indent="0">
              <a:buNone/>
            </a:pPr>
            <a:r>
              <a:rPr lang="en-US" dirty="0" smtClean="0"/>
              <a:t>Automatic label against the populated files in the Workspace, post build.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220799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 smtClean="0"/>
              <a:t>Populate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 Auto Cleanup and Sync</a:t>
            </a:r>
          </a:p>
          <a:p>
            <a:pPr marL="342900" lvl="1" indent="0">
              <a:buNone/>
            </a:pP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populate</a:t>
            </a: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:[$</a:t>
            </a: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class:</a:t>
            </a:r>
            <a:r>
              <a:rPr lang="en-US" dirty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'</a:t>
            </a:r>
            <a:r>
              <a:rPr lang="en-US" dirty="0" err="1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AutoCleanImpl</a:t>
            </a:r>
            <a:r>
              <a:rPr lang="en-US" dirty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'</a:t>
            </a: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, </a:t>
            </a:r>
            <a:endParaRPr lang="en-US" dirty="0" smtClean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>
              <a:buNone/>
            </a:pP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	</a:t>
            </a:r>
            <a:r>
              <a:rPr lang="en-US" dirty="0" err="1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delete:</a:t>
            </a:r>
            <a:r>
              <a:rPr lang="en-US" dirty="0" err="1" smtClean="0">
                <a:solidFill>
                  <a:schemeClr val="accent2"/>
                </a:solidFill>
                <a:latin typeface="Andale Mono" charset="0"/>
                <a:ea typeface="Andale Mono" charset="0"/>
                <a:cs typeface="Andale Mono" charset="0"/>
              </a:rPr>
              <a:t>true</a:t>
            </a: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, </a:t>
            </a:r>
            <a:r>
              <a:rPr lang="en-US" dirty="0" err="1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have:</a:t>
            </a:r>
            <a:r>
              <a:rPr lang="en-US" dirty="0" err="1">
                <a:solidFill>
                  <a:schemeClr val="accent2"/>
                </a:solidFill>
                <a:latin typeface="Andale Mono" charset="0"/>
                <a:ea typeface="Andale Mono" charset="0"/>
                <a:cs typeface="Andale Mono" charset="0"/>
              </a:rPr>
              <a:t>true</a:t>
            </a: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, </a:t>
            </a:r>
            <a:r>
              <a:rPr lang="en-US" dirty="0" err="1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modtime:</a:t>
            </a:r>
            <a:r>
              <a:rPr lang="en-US" dirty="0" err="1">
                <a:solidFill>
                  <a:schemeClr val="accent2"/>
                </a:solidFill>
                <a:latin typeface="Andale Mono" charset="0"/>
                <a:ea typeface="Andale Mono" charset="0"/>
                <a:cs typeface="Andale Mono" charset="0"/>
              </a:rPr>
              <a:t>false</a:t>
            </a: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, </a:t>
            </a:r>
            <a:endParaRPr lang="en-US" dirty="0" smtClean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>
              <a:buNone/>
            </a:pP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	</a:t>
            </a:r>
            <a:r>
              <a:rPr lang="en-US" dirty="0" err="1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quiet:</a:t>
            </a:r>
            <a:r>
              <a:rPr lang="en-US" dirty="0" err="1" smtClean="0">
                <a:solidFill>
                  <a:schemeClr val="accent2"/>
                </a:solidFill>
                <a:latin typeface="Andale Mono" charset="0"/>
                <a:ea typeface="Andale Mono" charset="0"/>
                <a:cs typeface="Andale Mono" charset="0"/>
              </a:rPr>
              <a:t>false</a:t>
            </a: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, </a:t>
            </a: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pin:</a:t>
            </a:r>
            <a:r>
              <a:rPr lang="en-US" dirty="0" smtClean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''</a:t>
            </a:r>
          </a:p>
          <a:p>
            <a:pPr marL="342900" lvl="1" indent="0">
              <a:buNone/>
            </a:pP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]</a:t>
            </a:r>
          </a:p>
          <a:p>
            <a:pPr marL="342900" lvl="1" indent="0">
              <a:buNone/>
            </a:pPr>
            <a:endParaRPr lang="en-US" dirty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r>
              <a:rPr lang="en-US" dirty="0" smtClean="0"/>
              <a:t> Force Clean and Sync</a:t>
            </a:r>
          </a:p>
          <a:p>
            <a:pPr marL="342900" lvl="1" indent="0">
              <a:buNone/>
            </a:pP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populate: [$class: </a:t>
            </a:r>
            <a:r>
              <a:rPr lang="en-US" dirty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'</a:t>
            </a:r>
            <a:r>
              <a:rPr lang="en-US" dirty="0" err="1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ForceCleanImpl</a:t>
            </a:r>
            <a:r>
              <a:rPr lang="en-US" dirty="0" smtClean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'</a:t>
            </a: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,</a:t>
            </a:r>
          </a:p>
          <a:p>
            <a:pPr marL="342900" lvl="1" indent="0">
              <a:buNone/>
            </a:pP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	</a:t>
            </a:r>
            <a:r>
              <a:rPr lang="en-US" dirty="0" err="1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have:</a:t>
            </a:r>
            <a:r>
              <a:rPr lang="en-US" dirty="0" err="1" smtClean="0">
                <a:solidFill>
                  <a:schemeClr val="accent2"/>
                </a:solidFill>
                <a:latin typeface="Andale Mono" charset="0"/>
                <a:ea typeface="Andale Mono" charset="0"/>
                <a:cs typeface="Andale Mono" charset="0"/>
              </a:rPr>
              <a:t>false</a:t>
            </a: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, pin</a:t>
            </a: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:</a:t>
            </a:r>
            <a:r>
              <a:rPr lang="en-US" dirty="0" smtClean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''</a:t>
            </a: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, </a:t>
            </a:r>
            <a:r>
              <a:rPr lang="en-US" dirty="0" err="1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quiet:</a:t>
            </a:r>
            <a:r>
              <a:rPr lang="en-US" dirty="0" err="1" smtClean="0">
                <a:solidFill>
                  <a:schemeClr val="accent2"/>
                </a:solidFill>
                <a:latin typeface="Andale Mono" charset="0"/>
                <a:ea typeface="Andale Mono" charset="0"/>
                <a:cs typeface="Andale Mono" charset="0"/>
              </a:rPr>
              <a:t>true</a:t>
            </a:r>
            <a:endParaRPr lang="en-US" dirty="0" smtClean="0">
              <a:solidFill>
                <a:schemeClr val="accent2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>
              <a:buNone/>
            </a:pP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]</a:t>
            </a:r>
            <a:endParaRPr lang="en-US" dirty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4042" y="3391722"/>
            <a:ext cx="2851150" cy="8953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6742" y="1641817"/>
            <a:ext cx="2825750" cy="125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401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Unshelve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 smtClean="0"/>
              <a:t> </a:t>
            </a:r>
            <a:r>
              <a:rPr lang="en-US" dirty="0" err="1" smtClean="0"/>
              <a:t>Unshelve</a:t>
            </a:r>
            <a:r>
              <a:rPr lang="en-US" dirty="0" smtClean="0"/>
              <a:t> Build Step</a:t>
            </a:r>
          </a:p>
          <a:p>
            <a:pPr marL="342900" lvl="1" indent="0">
              <a:buNone/>
            </a:pPr>
            <a:r>
              <a:rPr lang="en-US" dirty="0" err="1" smtClean="0"/>
              <a:t>Unshelve</a:t>
            </a:r>
            <a:r>
              <a:rPr lang="en-US" dirty="0" smtClean="0"/>
              <a:t> the change as a Build step defined in the Job</a:t>
            </a:r>
          </a:p>
          <a:p>
            <a:pPr marL="342900" lvl="1" indent="0">
              <a:buNone/>
            </a:pPr>
            <a:r>
              <a:rPr lang="en-US" dirty="0" smtClean="0"/>
              <a:t>Files are </a:t>
            </a:r>
            <a:r>
              <a:rPr lang="en-US" dirty="0" err="1" smtClean="0"/>
              <a:t>unshelved</a:t>
            </a:r>
            <a:r>
              <a:rPr lang="en-US" dirty="0" smtClean="0"/>
              <a:t> and resolved prior build.</a:t>
            </a:r>
          </a:p>
          <a:p>
            <a:pPr marL="342900" lvl="1" indent="0">
              <a:buNone/>
            </a:pPr>
            <a:endParaRPr lang="en-US" dirty="0"/>
          </a:p>
          <a:p>
            <a:pPr marL="342900" lvl="1" indent="0">
              <a:buNone/>
            </a:pP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p4unshelve </a:t>
            </a:r>
            <a:r>
              <a:rPr lang="en-US" dirty="0" err="1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resolve:</a:t>
            </a:r>
            <a:r>
              <a:rPr lang="en-US" dirty="0" err="1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'at</a:t>
            </a:r>
            <a:r>
              <a:rPr lang="en-US" dirty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'</a:t>
            </a: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, shelf:</a:t>
            </a:r>
            <a:r>
              <a:rPr lang="en-US" dirty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'12345'</a:t>
            </a:r>
          </a:p>
          <a:p>
            <a:pPr marL="342900" lvl="1" indent="0">
              <a:buNone/>
            </a:pPr>
            <a:endParaRPr lang="en-US" dirty="0" smtClean="0"/>
          </a:p>
          <a:p>
            <a:pPr marL="342900" lvl="1" indent="0">
              <a:buNone/>
            </a:pPr>
            <a:endParaRPr lang="en-US" dirty="0" smtClean="0"/>
          </a:p>
        </p:txBody>
      </p:sp>
      <p:grpSp>
        <p:nvGrpSpPr>
          <p:cNvPr id="8" name="Group 7"/>
          <p:cNvGrpSpPr/>
          <p:nvPr/>
        </p:nvGrpSpPr>
        <p:grpSpPr>
          <a:xfrm>
            <a:off x="1076697" y="3199238"/>
            <a:ext cx="2502190" cy="1123950"/>
            <a:chOff x="3530184" y="3450445"/>
            <a:chExt cx="2502190" cy="112395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9634"/>
            <a:stretch/>
          </p:blipFill>
          <p:spPr>
            <a:xfrm>
              <a:off x="3530184" y="3450445"/>
              <a:ext cx="1791324" cy="112395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192"/>
            <a:stretch/>
          </p:blipFill>
          <p:spPr>
            <a:xfrm>
              <a:off x="5394772" y="3450445"/>
              <a:ext cx="637602" cy="112395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824" r="51888"/>
            <a:stretch/>
          </p:blipFill>
          <p:spPr>
            <a:xfrm>
              <a:off x="5310118" y="3450445"/>
              <a:ext cx="134913" cy="11239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349267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 smtClean="0"/>
              <a:t>Publish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r>
              <a:rPr lang="en-US" dirty="0" smtClean="0"/>
              <a:t>Shelve or Submit a change</a:t>
            </a:r>
          </a:p>
          <a:p>
            <a:r>
              <a:rPr lang="en-US" dirty="0"/>
              <a:t> </a:t>
            </a:r>
            <a:r>
              <a:rPr lang="en-US" dirty="0" smtClean="0"/>
              <a:t>Connection </a:t>
            </a:r>
            <a:r>
              <a:rPr lang="en-US" dirty="0" smtClean="0"/>
              <a:t>&amp; Workspace </a:t>
            </a:r>
          </a:p>
          <a:p>
            <a:r>
              <a:rPr lang="en-US" dirty="0" smtClean="0"/>
              <a:t> Use a narrow</a:t>
            </a:r>
            <a:r>
              <a:rPr lang="en-US" baseline="0" dirty="0" smtClean="0"/>
              <a:t> view</a:t>
            </a:r>
            <a:endParaRPr lang="en-US" dirty="0" smtClean="0"/>
          </a:p>
          <a:p>
            <a:r>
              <a:rPr lang="en-US" baseline="0" dirty="0" smtClean="0"/>
              <a:t> Virtual stream</a:t>
            </a:r>
          </a:p>
          <a:p>
            <a:r>
              <a:rPr lang="en-US" dirty="0" smtClean="0"/>
              <a:t> Read/Write</a:t>
            </a:r>
            <a:r>
              <a:rPr lang="en-US" baseline="0" dirty="0" smtClean="0"/>
              <a:t> access for</a:t>
            </a:r>
            <a:r>
              <a:rPr lang="en-US" dirty="0" smtClean="0"/>
              <a:t> files</a:t>
            </a:r>
          </a:p>
          <a:p>
            <a:pPr marL="342900" lvl="1" indent="0">
              <a:buNone/>
            </a:pPr>
            <a:r>
              <a:rPr lang="en-US" baseline="0" dirty="0" smtClean="0"/>
              <a:t>Set Workspace option</a:t>
            </a:r>
            <a:r>
              <a:rPr lang="en-US" dirty="0" smtClean="0"/>
              <a:t> </a:t>
            </a: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ALLWRITE</a:t>
            </a:r>
            <a:r>
              <a:rPr lang="en-US" dirty="0" smtClean="0"/>
              <a:t> or use </a:t>
            </a:r>
            <a:r>
              <a:rPr lang="en-US" dirty="0" err="1" smtClean="0"/>
              <a:t>filetype</a:t>
            </a:r>
            <a:r>
              <a:rPr lang="en-US" dirty="0" smtClean="0"/>
              <a:t> </a:t>
            </a: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+w</a:t>
            </a:r>
            <a:r>
              <a:rPr lang="en-US" dirty="0" smtClean="0"/>
              <a:t> </a:t>
            </a:r>
            <a:endParaRPr lang="en-US" baseline="0" dirty="0" smtClean="0"/>
          </a:p>
        </p:txBody>
      </p:sp>
    </p:spTree>
    <p:extLst>
      <p:ext uri="{BB962C8B-B14F-4D97-AF65-F5344CB8AC3E}">
        <p14:creationId xmlns:p14="http://schemas.microsoft.com/office/powerpoint/2010/main" val="9697266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The Perfect </a:t>
            </a:r>
            <a:r>
              <a:rPr lang="en-GB" dirty="0" err="1" smtClean="0"/>
              <a:t>Monorepo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What is a </a:t>
            </a:r>
            <a:r>
              <a:rPr lang="en-GB" dirty="0" err="1" smtClean="0"/>
              <a:t>Monorepo</a:t>
            </a:r>
            <a:r>
              <a:rPr lang="en-GB" dirty="0" smtClean="0"/>
              <a:t>?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© 2016 CloudBees, Inc.  All Rights Reserved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317575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 smtClean="0"/>
              <a:t>Publish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4851" y="1171038"/>
            <a:ext cx="3819785" cy="345615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2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p4publish </a:t>
            </a:r>
            <a:r>
              <a:rPr lang="en-US" sz="1200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credential</a:t>
            </a:r>
            <a:r>
              <a:rPr lang="en-US" sz="12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:</a:t>
            </a:r>
            <a:r>
              <a:rPr lang="en-US" sz="1200" dirty="0" smtClean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'phooey1666</a:t>
            </a:r>
            <a:r>
              <a:rPr lang="en-US" sz="1200" dirty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'</a:t>
            </a:r>
            <a:r>
              <a:rPr lang="en-US" sz="1200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, </a:t>
            </a:r>
            <a:endParaRPr lang="en-US" sz="1200" dirty="0" smtClean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0" indent="0">
              <a:buNone/>
            </a:pPr>
            <a:r>
              <a:rPr lang="en-US" sz="12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 publish</a:t>
            </a:r>
            <a:r>
              <a:rPr lang="en-US" sz="1200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: </a:t>
            </a:r>
            <a:r>
              <a:rPr lang="en-US" sz="12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[</a:t>
            </a:r>
          </a:p>
          <a:p>
            <a:pPr marL="0" indent="0">
              <a:buNone/>
            </a:pPr>
            <a:r>
              <a:rPr lang="en-US" sz="12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  $</a:t>
            </a:r>
            <a:r>
              <a:rPr lang="en-US" sz="1200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class</a:t>
            </a:r>
            <a:r>
              <a:rPr lang="en-US" sz="12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:</a:t>
            </a:r>
            <a:r>
              <a:rPr lang="en-US" sz="1200" dirty="0" smtClean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'</a:t>
            </a:r>
            <a:r>
              <a:rPr lang="en-US" sz="1200" dirty="0" err="1" smtClean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SubmitImpl</a:t>
            </a:r>
            <a:r>
              <a:rPr lang="en-US" sz="1200" dirty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'</a:t>
            </a:r>
            <a:r>
              <a:rPr lang="en-US" sz="1200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, </a:t>
            </a:r>
            <a:endParaRPr lang="en-US" sz="1200" dirty="0" smtClean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0" indent="0">
              <a:buNone/>
            </a:pPr>
            <a:r>
              <a:rPr lang="en-US" sz="12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  </a:t>
            </a:r>
            <a:r>
              <a:rPr lang="en-US" sz="1200" dirty="0" err="1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delete:</a:t>
            </a:r>
            <a:r>
              <a:rPr lang="en-US" sz="1200" dirty="0" err="1" smtClean="0">
                <a:solidFill>
                  <a:schemeClr val="accent2"/>
                </a:solidFill>
                <a:latin typeface="Andale Mono" charset="0"/>
                <a:ea typeface="Andale Mono" charset="0"/>
                <a:cs typeface="Andale Mono" charset="0"/>
              </a:rPr>
              <a:t>false</a:t>
            </a:r>
            <a:r>
              <a:rPr lang="en-US" sz="1200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, </a:t>
            </a:r>
            <a:endParaRPr lang="en-US" sz="1200" dirty="0" smtClean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0" indent="0">
              <a:buNone/>
            </a:pPr>
            <a:r>
              <a:rPr lang="en-US" sz="12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  </a:t>
            </a:r>
            <a:r>
              <a:rPr lang="en-US" sz="1200" dirty="0" err="1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description:</a:t>
            </a:r>
            <a:r>
              <a:rPr lang="en-US" sz="1200" dirty="0" err="1" smtClean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'Build</a:t>
            </a:r>
            <a:r>
              <a:rPr lang="en-US" sz="1200" dirty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: ${BUILD_TAG</a:t>
            </a:r>
            <a:r>
              <a:rPr lang="en-US" sz="1200" dirty="0" smtClean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}'</a:t>
            </a:r>
            <a:r>
              <a:rPr lang="en-US" sz="12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,</a:t>
            </a:r>
          </a:p>
          <a:p>
            <a:pPr marL="0" indent="0">
              <a:buNone/>
            </a:pPr>
            <a:r>
              <a:rPr lang="en-US" sz="12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  </a:t>
            </a:r>
            <a:r>
              <a:rPr lang="en-US" sz="1200" dirty="0" err="1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onlyOnSuccess:</a:t>
            </a:r>
            <a:r>
              <a:rPr lang="en-US" sz="1200" dirty="0" err="1" smtClean="0">
                <a:solidFill>
                  <a:schemeClr val="accent2"/>
                </a:solidFill>
                <a:latin typeface="Andale Mono" charset="0"/>
                <a:ea typeface="Andale Mono" charset="0"/>
                <a:cs typeface="Andale Mono" charset="0"/>
              </a:rPr>
              <a:t>false</a:t>
            </a:r>
            <a:r>
              <a:rPr lang="en-US" sz="1200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, </a:t>
            </a:r>
            <a:endParaRPr lang="en-US" sz="1200" dirty="0" smtClean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0" indent="0">
              <a:buNone/>
            </a:pPr>
            <a:r>
              <a:rPr lang="en-US" sz="12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  </a:t>
            </a:r>
            <a:r>
              <a:rPr lang="en-US" sz="1200" dirty="0" err="1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reopen:</a:t>
            </a:r>
            <a:r>
              <a:rPr lang="en-US" sz="1200" dirty="0" err="1" smtClean="0">
                <a:solidFill>
                  <a:schemeClr val="accent2"/>
                </a:solidFill>
                <a:latin typeface="Andale Mono" charset="0"/>
                <a:ea typeface="Andale Mono" charset="0"/>
                <a:cs typeface="Andale Mono" charset="0"/>
              </a:rPr>
              <a:t>false</a:t>
            </a:r>
            <a:r>
              <a:rPr lang="en-US" sz="1200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], </a:t>
            </a:r>
            <a:endParaRPr lang="en-US" sz="1200" dirty="0" smtClean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0" indent="0">
              <a:buNone/>
            </a:pPr>
            <a:r>
              <a:rPr lang="en-US" sz="12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 workspace</a:t>
            </a:r>
            <a:r>
              <a:rPr lang="en-US" sz="1200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: </a:t>
            </a:r>
            <a:r>
              <a:rPr lang="en-US" sz="12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[</a:t>
            </a:r>
          </a:p>
          <a:p>
            <a:pPr marL="0" indent="0">
              <a:buNone/>
            </a:pPr>
            <a:r>
              <a:rPr lang="en-US" sz="12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  $</a:t>
            </a:r>
            <a:r>
              <a:rPr lang="en-US" sz="1200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class</a:t>
            </a:r>
            <a:r>
              <a:rPr lang="en-US" sz="12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:</a:t>
            </a:r>
            <a:r>
              <a:rPr lang="en-US" sz="1200" dirty="0" smtClean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'</a:t>
            </a:r>
            <a:r>
              <a:rPr lang="en-US" sz="1200" dirty="0" err="1" smtClean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StreamWorkspaceImpl</a:t>
            </a:r>
            <a:r>
              <a:rPr lang="en-US" sz="1200" dirty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'</a:t>
            </a:r>
            <a:r>
              <a:rPr lang="en-US" sz="1200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, </a:t>
            </a:r>
            <a:endParaRPr lang="en-US" sz="1200" dirty="0" smtClean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0" indent="0">
              <a:buNone/>
            </a:pPr>
            <a:r>
              <a:rPr lang="en-US" sz="12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  </a:t>
            </a:r>
            <a:r>
              <a:rPr lang="en-US" sz="1200" dirty="0" err="1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charset:</a:t>
            </a:r>
            <a:r>
              <a:rPr lang="en-US" sz="1200" dirty="0" err="1" smtClean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'none</a:t>
            </a:r>
            <a:r>
              <a:rPr lang="en-US" sz="1200" dirty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'</a:t>
            </a:r>
            <a:r>
              <a:rPr lang="en-US" sz="1200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, </a:t>
            </a:r>
            <a:endParaRPr lang="en-US" sz="1200" dirty="0" smtClean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0" indent="0">
              <a:buNone/>
            </a:pPr>
            <a:r>
              <a:rPr lang="en-US" sz="12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  format:</a:t>
            </a:r>
            <a:r>
              <a:rPr lang="en-US" sz="1200" dirty="0" smtClean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'</a:t>
            </a:r>
            <a:r>
              <a:rPr lang="en-US" sz="1200" dirty="0" err="1" smtClean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jenkins</a:t>
            </a:r>
            <a:r>
              <a:rPr lang="en-US" sz="1200" dirty="0" smtClean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-${</a:t>
            </a:r>
            <a:r>
              <a:rPr lang="en-US" sz="1200" dirty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JOB_NAME</a:t>
            </a:r>
            <a:r>
              <a:rPr lang="en-US" sz="1200" dirty="0" smtClean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}-publish'</a:t>
            </a:r>
            <a:r>
              <a:rPr lang="en-US" sz="12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, </a:t>
            </a:r>
          </a:p>
          <a:p>
            <a:pPr marL="0" indent="0">
              <a:buNone/>
            </a:pPr>
            <a:r>
              <a:rPr lang="en-US" sz="12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  </a:t>
            </a:r>
            <a:r>
              <a:rPr lang="en-US" sz="1200" dirty="0" err="1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pinHost:</a:t>
            </a:r>
            <a:r>
              <a:rPr lang="en-US" sz="1200" dirty="0" err="1" smtClean="0">
                <a:solidFill>
                  <a:schemeClr val="accent2"/>
                </a:solidFill>
                <a:latin typeface="Andale Mono" charset="0"/>
                <a:ea typeface="Andale Mono" charset="0"/>
                <a:cs typeface="Andale Mono" charset="0"/>
              </a:rPr>
              <a:t>false</a:t>
            </a:r>
            <a:r>
              <a:rPr lang="en-US" sz="1200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, </a:t>
            </a:r>
            <a:endParaRPr lang="en-US" sz="1200" dirty="0" smtClean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0" indent="0">
              <a:buNone/>
            </a:pPr>
            <a:r>
              <a:rPr lang="en-US" sz="12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  </a:t>
            </a:r>
            <a:r>
              <a:rPr lang="en-US" sz="1200" dirty="0" err="1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streamName</a:t>
            </a:r>
            <a:r>
              <a:rPr lang="en-US" sz="12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:</a:t>
            </a:r>
            <a:r>
              <a:rPr lang="en-US" sz="1200" dirty="0" smtClean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'//</a:t>
            </a:r>
            <a:r>
              <a:rPr lang="en-US" sz="1200" dirty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streams/st1-main'</a:t>
            </a:r>
            <a:r>
              <a:rPr lang="en-US" sz="1200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]</a:t>
            </a:r>
            <a:endParaRPr lang="en-US" sz="1200" baseline="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5458" y="1311219"/>
            <a:ext cx="4258756" cy="3315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1449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Label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171038"/>
            <a:ext cx="5312479" cy="3456159"/>
          </a:xfrm>
        </p:spPr>
        <p:txBody>
          <a:bodyPr/>
          <a:lstStyle/>
          <a:p>
            <a:pPr lvl="0"/>
            <a:r>
              <a:rPr lang="en-US" dirty="0" smtClean="0"/>
              <a:t> Automatic</a:t>
            </a:r>
            <a:r>
              <a:rPr lang="en-US" baseline="0" dirty="0" smtClean="0"/>
              <a:t> label</a:t>
            </a:r>
          </a:p>
          <a:p>
            <a:pPr marL="342900" lvl="1" indent="0">
              <a:buNone/>
            </a:pPr>
            <a:r>
              <a:rPr lang="en-US" baseline="0" dirty="0" smtClean="0"/>
              <a:t>Label on success option</a:t>
            </a:r>
          </a:p>
          <a:p>
            <a:pPr marL="342900" lvl="1" indent="0">
              <a:buNone/>
            </a:pPr>
            <a:r>
              <a:rPr lang="en-US" baseline="0" dirty="0" smtClean="0"/>
              <a:t>Uses Populate Client’s View</a:t>
            </a:r>
          </a:p>
          <a:p>
            <a:pPr lvl="0"/>
            <a:r>
              <a:rPr lang="en-US" baseline="0" dirty="0" smtClean="0"/>
              <a:t> Name &amp; Description</a:t>
            </a:r>
          </a:p>
          <a:p>
            <a:pPr marL="342900" lvl="1" indent="0">
              <a:buNone/>
            </a:pPr>
            <a:r>
              <a:rPr lang="en-US" sz="12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p4tag </a:t>
            </a:r>
            <a:r>
              <a:rPr lang="en-US" sz="1200" dirty="0" err="1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rawLabelName</a:t>
            </a:r>
            <a:r>
              <a:rPr lang="en-US" sz="12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:</a:t>
            </a:r>
            <a:r>
              <a:rPr lang="en-US" sz="1200" dirty="0" smtClean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'</a:t>
            </a:r>
            <a:r>
              <a:rPr lang="en-US" sz="1200" dirty="0" smtClean="0">
                <a:solidFill>
                  <a:schemeClr val="accent2"/>
                </a:solidFill>
                <a:latin typeface="Andale Mono" charset="0"/>
                <a:ea typeface="Andale Mono" charset="0"/>
                <a:cs typeface="Andale Mono" charset="0"/>
              </a:rPr>
              <a:t>${</a:t>
            </a:r>
            <a:r>
              <a:rPr lang="en-US" sz="1200" dirty="0">
                <a:solidFill>
                  <a:schemeClr val="accent2"/>
                </a:solidFill>
                <a:latin typeface="Andale Mono" charset="0"/>
                <a:ea typeface="Andale Mono" charset="0"/>
                <a:cs typeface="Andale Mono" charset="0"/>
              </a:rPr>
              <a:t>JOB_NAME}</a:t>
            </a:r>
            <a:r>
              <a:rPr lang="en-US" sz="1200" dirty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-passed</a:t>
            </a:r>
            <a:r>
              <a:rPr lang="en-US" sz="1200" dirty="0" smtClean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'</a:t>
            </a:r>
            <a:r>
              <a:rPr lang="en-US" sz="12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,</a:t>
            </a:r>
          </a:p>
          <a:p>
            <a:pPr marL="342900" lvl="1" indent="0">
              <a:buNone/>
            </a:pPr>
            <a:r>
              <a:rPr lang="en-US" sz="1200" dirty="0" err="1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rawLabelDesc</a:t>
            </a:r>
            <a:r>
              <a:rPr lang="en-US" sz="12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:</a:t>
            </a:r>
            <a:r>
              <a:rPr lang="en-US" sz="1200" dirty="0" smtClean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''</a:t>
            </a:r>
            <a:r>
              <a:rPr lang="en-US" sz="1200" dirty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'Jenkins job: </a:t>
            </a:r>
            <a:r>
              <a:rPr lang="en-US" sz="1200" dirty="0">
                <a:solidFill>
                  <a:schemeClr val="accent2"/>
                </a:solidFill>
                <a:latin typeface="Andale Mono" charset="0"/>
                <a:ea typeface="Andale Mono" charset="0"/>
                <a:cs typeface="Andale Mono" charset="0"/>
              </a:rPr>
              <a:t>${JOB_NAME}</a:t>
            </a:r>
          </a:p>
          <a:p>
            <a:pPr marL="342900" lvl="1" indent="0">
              <a:buNone/>
            </a:pPr>
            <a:r>
              <a:rPr lang="en-US" sz="1200" dirty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Jenkins build: </a:t>
            </a:r>
            <a:r>
              <a:rPr lang="en-US" sz="1200" dirty="0">
                <a:solidFill>
                  <a:schemeClr val="accent2"/>
                </a:solidFill>
                <a:latin typeface="Andale Mono" charset="0"/>
                <a:ea typeface="Andale Mono" charset="0"/>
                <a:cs typeface="Andale Mono" charset="0"/>
              </a:rPr>
              <a:t>${BUILD_TAG}</a:t>
            </a:r>
          </a:p>
          <a:p>
            <a:pPr marL="342900" lvl="1" indent="0">
              <a:buNone/>
            </a:pPr>
            <a:r>
              <a:rPr lang="en-US" sz="1200" dirty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Jenkins build date: </a:t>
            </a:r>
            <a:r>
              <a:rPr lang="en-US" sz="1200" dirty="0">
                <a:solidFill>
                  <a:schemeClr val="accent2"/>
                </a:solidFill>
                <a:latin typeface="Andale Mono" charset="0"/>
                <a:ea typeface="Andale Mono" charset="0"/>
                <a:cs typeface="Andale Mono" charset="0"/>
              </a:rPr>
              <a:t>${BUILD_ID}</a:t>
            </a:r>
          </a:p>
          <a:p>
            <a:pPr marL="342900" lvl="1" indent="0">
              <a:buNone/>
            </a:pPr>
            <a:r>
              <a:rPr lang="en-US" sz="1200" dirty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Jenkins build number: </a:t>
            </a:r>
            <a:r>
              <a:rPr lang="en-US" sz="1200" dirty="0">
                <a:solidFill>
                  <a:schemeClr val="accent2"/>
                </a:solidFill>
                <a:latin typeface="Andale Mono" charset="0"/>
                <a:ea typeface="Andale Mono" charset="0"/>
                <a:cs typeface="Andale Mono" charset="0"/>
              </a:rPr>
              <a:t>${BUILD_NUMBER</a:t>
            </a:r>
            <a:r>
              <a:rPr lang="en-US" sz="1200" dirty="0" smtClean="0">
                <a:solidFill>
                  <a:schemeClr val="accent2"/>
                </a:solidFill>
                <a:latin typeface="Andale Mono" charset="0"/>
                <a:ea typeface="Andale Mono" charset="0"/>
                <a:cs typeface="Andale Mono" charset="0"/>
              </a:rPr>
              <a:t>}</a:t>
            </a:r>
            <a:r>
              <a:rPr lang="en-US" sz="1200" dirty="0" smtClean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'''</a:t>
            </a:r>
            <a:endParaRPr lang="en-US" sz="1200" dirty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5224436" y="2281610"/>
            <a:ext cx="3569179" cy="1930400"/>
            <a:chOff x="1354301" y="2737433"/>
            <a:chExt cx="3569179" cy="19304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506"/>
            <a:stretch/>
          </p:blipFill>
          <p:spPr>
            <a:xfrm>
              <a:off x="4305093" y="2737433"/>
              <a:ext cx="618387" cy="193040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835"/>
            <a:stretch/>
          </p:blipFill>
          <p:spPr>
            <a:xfrm>
              <a:off x="1354301" y="2737433"/>
              <a:ext cx="3015048" cy="1930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79522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Polling, Triggers and Reviews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Still polling?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© 2016 CloudBees, Inc.  All Rights Reserved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0716823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Polling</a:t>
            </a:r>
            <a:r>
              <a:rPr lang="is-IS" dirty="0" smtClean="0"/>
              <a:t>… if you must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 Polling </a:t>
            </a:r>
            <a:r>
              <a:rPr lang="en-US" dirty="0" smtClean="0"/>
              <a:t>build Filters</a:t>
            </a:r>
          </a:p>
          <a:p>
            <a:pPr marL="342900" lvl="1" indent="0">
              <a:buNone/>
            </a:pPr>
            <a:r>
              <a:rPr lang="en-US" dirty="0" smtClean="0"/>
              <a:t>Exclude changes from Depot path</a:t>
            </a:r>
          </a:p>
          <a:p>
            <a:pPr marL="342900" lvl="1" indent="0">
              <a:buNone/>
            </a:pPr>
            <a:r>
              <a:rPr lang="en-US" dirty="0" smtClean="0"/>
              <a:t>Exclude changes from user</a:t>
            </a:r>
          </a:p>
          <a:p>
            <a:pPr marL="342900" lvl="1" indent="0">
              <a:buNone/>
            </a:pPr>
            <a:r>
              <a:rPr lang="en-US" dirty="0" smtClean="0"/>
              <a:t>Exclude changes outside view mask</a:t>
            </a:r>
          </a:p>
          <a:p>
            <a:pPr marL="342900" lvl="1" indent="0">
              <a:buNone/>
            </a:pPr>
            <a:r>
              <a:rPr lang="en-US" dirty="0" smtClean="0"/>
              <a:t>Poll on Master using Latest Build</a:t>
            </a:r>
          </a:p>
          <a:p>
            <a:pPr marL="342900" lvl="1" indent="0">
              <a:buNone/>
            </a:pPr>
            <a:r>
              <a:rPr lang="en-US" dirty="0" smtClean="0"/>
              <a:t>Polling per Change</a:t>
            </a:r>
          </a:p>
          <a:p>
            <a:r>
              <a:rPr lang="en-US" dirty="0" smtClean="0"/>
              <a:t> </a:t>
            </a:r>
            <a:r>
              <a:rPr lang="en-US" dirty="0" smtClean="0"/>
              <a:t>Workspace modes</a:t>
            </a:r>
            <a:endParaRPr lang="en-US" dirty="0" smtClean="0"/>
          </a:p>
          <a:p>
            <a:pPr marL="342900" lvl="1" indent="0">
              <a:buNone/>
            </a:pPr>
            <a:r>
              <a:rPr lang="en-US" dirty="0" smtClean="0"/>
              <a:t>Workspace to </a:t>
            </a:r>
            <a:r>
              <a:rPr lang="en-US" dirty="0" smtClean="0"/>
              <a:t>check the build - </a:t>
            </a:r>
            <a:r>
              <a:rPr lang="en-US" dirty="0" smtClean="0"/>
              <a:t>Preview </a:t>
            </a:r>
            <a:r>
              <a:rPr lang="en-US" dirty="0" smtClean="0"/>
              <a:t>check Only (sync –k)</a:t>
            </a:r>
          </a:p>
        </p:txBody>
      </p:sp>
    </p:spTree>
    <p:extLst>
      <p:ext uri="{BB962C8B-B14F-4D97-AF65-F5344CB8AC3E}">
        <p14:creationId xmlns:p14="http://schemas.microsoft.com/office/powerpoint/2010/main" val="9419556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Triggers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171038"/>
            <a:ext cx="7886700" cy="3711738"/>
          </a:xfrm>
        </p:spPr>
        <p:txBody>
          <a:bodyPr>
            <a:normAutofit/>
          </a:bodyPr>
          <a:lstStyle/>
          <a:p>
            <a:r>
              <a:rPr lang="en-US" dirty="0" smtClean="0"/>
              <a:t> Perforce triggered build</a:t>
            </a:r>
          </a:p>
          <a:p>
            <a:r>
              <a:rPr lang="en-US" dirty="0" smtClean="0"/>
              <a:t> Subscribe Job (P4 Trigger)</a:t>
            </a:r>
          </a:p>
          <a:p>
            <a:pPr marL="342900" lvl="1" indent="0">
              <a:buNone/>
            </a:pPr>
            <a:r>
              <a:rPr lang="en-US" sz="1200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curl --header </a:t>
            </a:r>
            <a:r>
              <a:rPr lang="en-US" sz="1200" dirty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'Content-Type: application/</a:t>
            </a:r>
            <a:r>
              <a:rPr lang="en-US" sz="1200" dirty="0" err="1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json</a:t>
            </a:r>
            <a:r>
              <a:rPr lang="en-US" sz="1200" dirty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'</a:t>
            </a:r>
            <a:r>
              <a:rPr lang="en-US" sz="1200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 </a:t>
            </a:r>
            <a:r>
              <a:rPr lang="en-US" sz="12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\</a:t>
            </a:r>
          </a:p>
          <a:p>
            <a:pPr marL="342900" lvl="1" indent="0">
              <a:buNone/>
            </a:pPr>
            <a:r>
              <a:rPr lang="en-US" sz="12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  --</a:t>
            </a:r>
            <a:r>
              <a:rPr lang="en-US" sz="1200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request POST </a:t>
            </a:r>
            <a:r>
              <a:rPr lang="en-US" sz="12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\</a:t>
            </a:r>
          </a:p>
          <a:p>
            <a:pPr marL="342900" lvl="1" indent="0">
              <a:buNone/>
            </a:pPr>
            <a:r>
              <a:rPr lang="en-US" sz="12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  --</a:t>
            </a:r>
            <a:r>
              <a:rPr lang="en-US" sz="1200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data </a:t>
            </a:r>
            <a:r>
              <a:rPr lang="en-US" sz="1200" dirty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"payload={change:200,p4port:\"perforce.com:1666\"}"</a:t>
            </a:r>
            <a:r>
              <a:rPr lang="en-US" sz="1200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 </a:t>
            </a:r>
            <a:r>
              <a:rPr lang="en-US" sz="12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\</a:t>
            </a:r>
          </a:p>
          <a:p>
            <a:pPr marL="342900" lvl="1" indent="0">
              <a:buNone/>
            </a:pPr>
            <a:r>
              <a:rPr lang="en-US" sz="12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  http</a:t>
            </a:r>
            <a:r>
              <a:rPr lang="en-US" sz="1200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://</a:t>
            </a:r>
            <a:r>
              <a:rPr lang="en-US" sz="12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jenkins:8080/p4/change</a:t>
            </a:r>
          </a:p>
          <a:p>
            <a:r>
              <a:rPr lang="en-US" dirty="0" smtClean="0"/>
              <a:t> Swarm (P4 Review)</a:t>
            </a:r>
          </a:p>
          <a:p>
            <a:pPr marL="342900" lvl="1" indent="0">
              <a:buNone/>
            </a:pPr>
            <a:r>
              <a:rPr lang="en-US" dirty="0"/>
              <a:t>Build triggered by Perforce Swarm.</a:t>
            </a:r>
          </a:p>
          <a:p>
            <a:pPr marL="342900" lvl="1" indent="0">
              <a:buNone/>
            </a:pPr>
            <a:r>
              <a:rPr lang="en-US" dirty="0"/>
              <a:t>Review or Change </a:t>
            </a:r>
            <a:r>
              <a:rPr lang="en-US" dirty="0" err="1"/>
              <a:t>unshelved</a:t>
            </a:r>
            <a:r>
              <a:rPr lang="en-US" dirty="0"/>
              <a:t> into workspace prior to </a:t>
            </a:r>
            <a:r>
              <a:rPr lang="en-US" dirty="0" smtClean="0"/>
              <a:t>build</a:t>
            </a:r>
          </a:p>
        </p:txBody>
      </p:sp>
    </p:spTree>
    <p:extLst>
      <p:ext uri="{BB962C8B-B14F-4D97-AF65-F5344CB8AC3E}">
        <p14:creationId xmlns:p14="http://schemas.microsoft.com/office/powerpoint/2010/main" val="1996344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Swarm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96" t="16419"/>
          <a:stretch/>
        </p:blipFill>
        <p:spPr>
          <a:xfrm>
            <a:off x="405805" y="1160317"/>
            <a:ext cx="2987040" cy="329908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410" y="2574722"/>
            <a:ext cx="3459480" cy="1884680"/>
          </a:xfrm>
          <a:prstGeom prst="rect">
            <a:avLst/>
          </a:prstGeom>
          <a:effectLst>
            <a:outerShdw blurRad="63500" sx="104000" sy="104000" algn="ctr" rotWithShape="0">
              <a:prstClr val="black">
                <a:alpha val="38000"/>
              </a:prstClr>
            </a:outerShdw>
          </a:effectLst>
        </p:spPr>
      </p:pic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3481951" y="1160317"/>
            <a:ext cx="5538061" cy="1105545"/>
          </a:xfrm>
        </p:spPr>
        <p:txBody>
          <a:bodyPr>
            <a:normAutofit/>
          </a:bodyPr>
          <a:lstStyle/>
          <a:p>
            <a:pPr marL="342900" lvl="1" indent="0">
              <a:buNone/>
            </a:pPr>
            <a:r>
              <a:rPr lang="en-US" sz="12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[POST]</a:t>
            </a:r>
          </a:p>
          <a:p>
            <a:pPr marL="342900" lvl="1" indent="0">
              <a:buNone/>
            </a:pPr>
            <a:r>
              <a:rPr lang="en-US" sz="12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https</a:t>
            </a:r>
            <a:r>
              <a:rPr lang="en-US" sz="1200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://</a:t>
            </a:r>
            <a:r>
              <a:rPr lang="en-US" sz="1200" dirty="0" smtClean="0">
                <a:solidFill>
                  <a:schemeClr val="accent2"/>
                </a:solidFill>
                <a:latin typeface="Andale Mono" charset="0"/>
                <a:ea typeface="Andale Mono" charset="0"/>
                <a:cs typeface="Andale Mono" charset="0"/>
              </a:rPr>
              <a:t>swarm</a:t>
            </a:r>
            <a:r>
              <a:rPr lang="en-US" sz="12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:</a:t>
            </a:r>
            <a:r>
              <a:rPr lang="en-US" sz="1200" dirty="0" smtClean="0">
                <a:solidFill>
                  <a:schemeClr val="accent2"/>
                </a:solidFill>
                <a:latin typeface="Andale Mono" charset="0"/>
                <a:ea typeface="Andale Mono" charset="0"/>
                <a:cs typeface="Andale Mono" charset="0"/>
              </a:rPr>
              <a:t>deadbeef</a:t>
            </a:r>
            <a:r>
              <a:rPr lang="en-US" sz="12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@perforce.com:8443</a:t>
            </a:r>
          </a:p>
          <a:p>
            <a:pPr marL="342900" lvl="1" indent="0">
              <a:buNone/>
            </a:pPr>
            <a:r>
              <a:rPr lang="en-US" sz="1200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	</a:t>
            </a:r>
            <a:r>
              <a:rPr lang="en-US" sz="12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/job/</a:t>
            </a:r>
            <a:r>
              <a:rPr lang="en-US" sz="1200" dirty="0" err="1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myJob</a:t>
            </a:r>
            <a:r>
              <a:rPr lang="en-US" sz="12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/review/build</a:t>
            </a:r>
          </a:p>
          <a:p>
            <a:pPr marL="342900" lvl="1" indent="0">
              <a:buNone/>
            </a:pPr>
            <a:r>
              <a:rPr lang="en-US" sz="12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	?change</a:t>
            </a:r>
            <a:r>
              <a:rPr lang="en-US" sz="1200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=</a:t>
            </a:r>
            <a:r>
              <a:rPr lang="en-US" sz="1200" dirty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{change</a:t>
            </a:r>
            <a:r>
              <a:rPr lang="en-US" sz="1200" dirty="0" smtClean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}</a:t>
            </a:r>
            <a:r>
              <a:rPr lang="en-US" sz="12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&amp;status</a:t>
            </a:r>
            <a:r>
              <a:rPr lang="en-US" sz="1200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=</a:t>
            </a:r>
            <a:r>
              <a:rPr lang="en-US" sz="1200" dirty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{status}</a:t>
            </a:r>
            <a:r>
              <a:rPr lang="en-US" sz="1200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&amp;review=</a:t>
            </a:r>
            <a:r>
              <a:rPr lang="en-US" sz="1200" dirty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{review</a:t>
            </a:r>
            <a:r>
              <a:rPr lang="en-US" sz="1200" dirty="0" smtClean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}</a:t>
            </a:r>
          </a:p>
          <a:p>
            <a:pPr marL="342900" lvl="1" indent="0">
              <a:buNone/>
            </a:pPr>
            <a:r>
              <a:rPr lang="en-US" sz="1200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	</a:t>
            </a:r>
            <a:r>
              <a:rPr lang="en-US" sz="12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&amp;</a:t>
            </a:r>
            <a:r>
              <a:rPr lang="en-US" sz="1200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pass=</a:t>
            </a:r>
            <a:r>
              <a:rPr lang="en-US" sz="1200" dirty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{pass}</a:t>
            </a:r>
            <a:r>
              <a:rPr lang="en-US" sz="1200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&amp;fail=</a:t>
            </a:r>
            <a:r>
              <a:rPr lang="en-US" sz="1200" dirty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{fail}</a:t>
            </a:r>
          </a:p>
        </p:txBody>
      </p:sp>
    </p:spTree>
    <p:extLst>
      <p:ext uri="{BB962C8B-B14F-4D97-AF65-F5344CB8AC3E}">
        <p14:creationId xmlns:p14="http://schemas.microsoft.com/office/powerpoint/2010/main" val="20915997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P4 Groovy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P4 command access for Groovy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© 2016 CloudBees, Inc.  All Rights Reserved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43049060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P4Groovy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 P4Grovy object</a:t>
            </a:r>
          </a:p>
          <a:p>
            <a:pPr marL="342900" lvl="1" indent="0">
              <a:buNone/>
            </a:pPr>
            <a:r>
              <a:rPr lang="en-US" dirty="0" smtClean="0"/>
              <a:t>Credential</a:t>
            </a:r>
          </a:p>
          <a:p>
            <a:pPr marL="342900" lvl="1" indent="0">
              <a:buNone/>
            </a:pPr>
            <a:r>
              <a:rPr lang="en-US" dirty="0" smtClean="0"/>
              <a:t>Workspace</a:t>
            </a:r>
          </a:p>
          <a:p>
            <a:pPr marL="342900" lvl="1" indent="0">
              <a:buNone/>
            </a:pPr>
            <a:endParaRPr lang="en-US" dirty="0" smtClean="0"/>
          </a:p>
          <a:p>
            <a:pPr marL="342900" lvl="1" indent="0">
              <a:buNone/>
            </a:pPr>
            <a:r>
              <a:rPr lang="en-US" dirty="0" err="1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ws</a:t>
            </a: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 </a:t>
            </a: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= [$class: </a:t>
            </a:r>
            <a:r>
              <a:rPr lang="en-US" dirty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'</a:t>
            </a:r>
            <a:r>
              <a:rPr lang="en-US" dirty="0" err="1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StreamWorkspaceImpl</a:t>
            </a:r>
            <a:r>
              <a:rPr lang="en-US" dirty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'</a:t>
            </a: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, </a:t>
            </a:r>
            <a:endParaRPr lang="en-US" dirty="0" smtClean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>
              <a:buNone/>
            </a:pP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 </a:t>
            </a: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 charset</a:t>
            </a: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: </a:t>
            </a:r>
            <a:r>
              <a:rPr lang="en-US" dirty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'none'</a:t>
            </a: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, format: </a:t>
            </a:r>
            <a:r>
              <a:rPr lang="en-US" dirty="0" smtClean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'</a:t>
            </a:r>
            <a:r>
              <a:rPr lang="en-US" dirty="0" err="1" smtClean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jenkins</a:t>
            </a:r>
            <a:r>
              <a:rPr lang="en-US" dirty="0" smtClean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-${</a:t>
            </a:r>
            <a:r>
              <a:rPr lang="en-US" dirty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JOB_NAME}'</a:t>
            </a: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, </a:t>
            </a:r>
            <a:endParaRPr lang="en-US" dirty="0" smtClean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>
              <a:buNone/>
            </a:pP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 </a:t>
            </a: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 </a:t>
            </a:r>
            <a:r>
              <a:rPr lang="en-US" dirty="0" err="1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pinHost</a:t>
            </a: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: </a:t>
            </a:r>
            <a:r>
              <a:rPr lang="en-US" dirty="0">
                <a:solidFill>
                  <a:schemeClr val="accent2"/>
                </a:solidFill>
                <a:latin typeface="Andale Mono" charset="0"/>
                <a:ea typeface="Andale Mono" charset="0"/>
                <a:cs typeface="Andale Mono" charset="0"/>
              </a:rPr>
              <a:t>false</a:t>
            </a: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, </a:t>
            </a:r>
            <a:r>
              <a:rPr lang="en-US" dirty="0" err="1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streamName</a:t>
            </a: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: </a:t>
            </a:r>
            <a:r>
              <a:rPr lang="en-US" dirty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'//</a:t>
            </a:r>
            <a:r>
              <a:rPr lang="en-US" dirty="0" smtClean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streams/</a:t>
            </a:r>
            <a:r>
              <a:rPr lang="en-US" dirty="0" err="1" smtClean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projAce</a:t>
            </a:r>
            <a:r>
              <a:rPr lang="en-US" dirty="0" smtClean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'</a:t>
            </a: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]</a:t>
            </a:r>
          </a:p>
          <a:p>
            <a:pPr marL="342900" lvl="1" indent="0">
              <a:buNone/>
            </a:pPr>
            <a:endParaRPr lang="en-US" dirty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>
              <a:buNone/>
            </a:pP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p4 </a:t>
            </a: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= </a:t>
            </a: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p4(credential</a:t>
            </a: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: </a:t>
            </a:r>
            <a:r>
              <a:rPr lang="en-US" dirty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'phooey'</a:t>
            </a: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, workspace: </a:t>
            </a:r>
            <a:r>
              <a:rPr lang="en-US" dirty="0" err="1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ws</a:t>
            </a: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)</a:t>
            </a:r>
          </a:p>
          <a:p>
            <a:endParaRPr lang="en-US" sz="1500" dirty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478592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P4Groovy Methods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 Run</a:t>
            </a:r>
          </a:p>
          <a:p>
            <a:pPr marL="342900" lvl="1" indent="0">
              <a:buNone/>
            </a:pPr>
            <a:r>
              <a:rPr lang="en-US" dirty="0" smtClean="0"/>
              <a:t>Requires: command, arguments (‘,’ separated String)</a:t>
            </a:r>
          </a:p>
          <a:p>
            <a:pPr marL="342900" lvl="1" indent="0">
              <a:buNone/>
            </a:pPr>
            <a:r>
              <a:rPr lang="en-US" dirty="0" smtClean="0"/>
              <a:t>Returns: tagged output (specifically Map&lt;String, Object&gt;[])</a:t>
            </a:r>
          </a:p>
          <a:p>
            <a:pPr marL="342900" lvl="1" indent="0">
              <a:buNone/>
            </a:pPr>
            <a:endParaRPr lang="en-US" dirty="0"/>
          </a:p>
          <a:p>
            <a:pPr marL="342900" lvl="1" indent="0">
              <a:buNone/>
            </a:pP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p4.run</a:t>
            </a: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(’changes', '-m5, </a:t>
            </a: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//...')</a:t>
            </a:r>
          </a:p>
          <a:p>
            <a:pPr marL="342900" lvl="1" indent="0">
              <a:buNone/>
            </a:pPr>
            <a:endParaRPr lang="en-US" dirty="0" smtClean="0"/>
          </a:p>
          <a:p>
            <a:r>
              <a:rPr lang="en-US" dirty="0" smtClean="0"/>
              <a:t> Getters</a:t>
            </a:r>
          </a:p>
          <a:p>
            <a:pPr marL="342900" lvl="1" indent="0">
              <a:buNone/>
            </a:pPr>
            <a:r>
              <a:rPr lang="en-US" sz="15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p4.getUserName()</a:t>
            </a:r>
          </a:p>
          <a:p>
            <a:pPr marL="342900" lvl="1" indent="0">
              <a:buNone/>
            </a:pP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p4.getClientName()</a:t>
            </a:r>
            <a:endParaRPr lang="en-US" sz="1500" dirty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650576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P4Groovy Methods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 Fetch</a:t>
            </a:r>
          </a:p>
          <a:p>
            <a:pPr marL="342900" lvl="1" indent="0">
              <a:buNone/>
            </a:pPr>
            <a:r>
              <a:rPr lang="en-US" dirty="0"/>
              <a:t>Requires: </a:t>
            </a:r>
            <a:r>
              <a:rPr lang="en-US" dirty="0" smtClean="0"/>
              <a:t>spec type, spec id</a:t>
            </a:r>
            <a:endParaRPr lang="en-US" dirty="0"/>
          </a:p>
          <a:p>
            <a:pPr marL="342900" lvl="1" indent="0">
              <a:buNone/>
            </a:pPr>
            <a:r>
              <a:rPr lang="en-US" dirty="0"/>
              <a:t>Returns: a </a:t>
            </a:r>
            <a:r>
              <a:rPr lang="en-US" dirty="0" smtClean="0"/>
              <a:t>spec as a Map</a:t>
            </a:r>
          </a:p>
          <a:p>
            <a:pPr marL="342900" lvl="1" indent="0">
              <a:buNone/>
            </a:pPr>
            <a:endParaRPr lang="en-US" dirty="0" smtClean="0"/>
          </a:p>
          <a:p>
            <a:pPr marL="342900" lvl="1" indent="0">
              <a:buNone/>
            </a:pP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client = p4.fetch(‘client’, ‘</a:t>
            </a:r>
            <a:r>
              <a:rPr lang="en-US" dirty="0" err="1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my_ws</a:t>
            </a: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’)</a:t>
            </a:r>
            <a:endParaRPr lang="en-US" dirty="0" smtClean="0"/>
          </a:p>
          <a:p>
            <a:pPr marL="342900" lvl="1" indent="0">
              <a:buNone/>
            </a:pPr>
            <a:endParaRPr lang="en-US" dirty="0" smtClean="0"/>
          </a:p>
          <a:p>
            <a:r>
              <a:rPr lang="en-US" dirty="0" smtClean="0"/>
              <a:t> Save </a:t>
            </a:r>
          </a:p>
          <a:p>
            <a:pPr marL="342900" lvl="1" indent="0">
              <a:buNone/>
            </a:pPr>
            <a:r>
              <a:rPr lang="en-US" dirty="0" smtClean="0"/>
              <a:t>Requires: </a:t>
            </a:r>
            <a:r>
              <a:rPr lang="en-US" dirty="0" smtClean="0"/>
              <a:t>spec type, the </a:t>
            </a:r>
            <a:r>
              <a:rPr lang="en-US" dirty="0" smtClean="0"/>
              <a:t>spec as a Map</a:t>
            </a:r>
          </a:p>
          <a:p>
            <a:pPr marL="342900" lvl="1" indent="0">
              <a:buNone/>
            </a:pPr>
            <a:r>
              <a:rPr lang="en-US" dirty="0" smtClean="0"/>
              <a:t>Returns</a:t>
            </a:r>
            <a:r>
              <a:rPr lang="en-US" dirty="0"/>
              <a:t>: tagged output (specifically Map&lt;String, Object&gt;[])</a:t>
            </a:r>
          </a:p>
          <a:p>
            <a:pPr marL="342900" lvl="1" indent="0">
              <a:buNone/>
            </a:pPr>
            <a:endParaRPr lang="en-US" dirty="0" smtClean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>
              <a:buNone/>
            </a:pP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p4.save</a:t>
            </a: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(‘client’, client)</a:t>
            </a:r>
            <a:endParaRPr lang="en-US" dirty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27626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OneRin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480"/>
            <a:ext cx="9144000" cy="5143500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367291" y="3866405"/>
            <a:ext cx="8522436" cy="784415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B88400"/>
              </a:buClr>
              <a:buFont typeface="LucidaGrande" charset="0"/>
              <a:buChar char="◦"/>
              <a:defRPr sz="16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B88400"/>
              </a:buClr>
              <a:buSzPct val="100000"/>
              <a:buFont typeface="LucidaGrande" charset="0"/>
              <a:buChar char="◦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C00000"/>
              </a:buClr>
              <a:buFont typeface="Courier New" charset="0"/>
              <a:buChar char="o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C00000"/>
              </a:buClr>
              <a:buFont typeface=".HelveticaNeueDeskInterface-Regular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C00000"/>
              </a:buClr>
              <a:buFont typeface=".HelveticaNeueDeskInterface-Regular" charset="0"/>
              <a:buChar char="»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LucidaGrande" charset="0"/>
              <a:buNone/>
            </a:pPr>
            <a:r>
              <a:rPr lang="en-US" sz="2000" i="1" dirty="0" smtClean="0">
                <a:solidFill>
                  <a:srgbClr val="F7F4DF"/>
                </a:solidFill>
                <a:effectLst>
                  <a:glow rad="101600">
                    <a:srgbClr val="BC7033">
                      <a:alpha val="50000"/>
                    </a:srgb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Avenir Book Oblique"/>
              </a:rPr>
              <a:t>One Repo to rule them all, One Repo to find them, </a:t>
            </a:r>
          </a:p>
          <a:p>
            <a:pPr marL="0" indent="0" fontAlgn="auto">
              <a:spcAft>
                <a:spcPts val="0"/>
              </a:spcAft>
              <a:buFont typeface="LucidaGrande" charset="0"/>
              <a:buNone/>
            </a:pPr>
            <a:r>
              <a:rPr lang="en-US" sz="2000" i="1" dirty="0" smtClean="0">
                <a:solidFill>
                  <a:srgbClr val="F7F4DF"/>
                </a:solidFill>
                <a:effectLst>
                  <a:glow rad="101600">
                    <a:srgbClr val="BC7033">
                      <a:alpha val="50000"/>
                    </a:srgb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Avenir Book Oblique"/>
              </a:rPr>
              <a:t>One Repo to bring them all and in the server bind them.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4294967295"/>
          </p:nvPr>
        </p:nvSpPr>
        <p:spPr>
          <a:xfrm>
            <a:off x="-18288" y="4863704"/>
            <a:ext cx="2487168" cy="220698"/>
          </a:xfrm>
        </p:spPr>
        <p:txBody>
          <a:bodyPr/>
          <a:lstStyle/>
          <a:p>
            <a:pPr>
              <a:defRPr/>
            </a:pPr>
            <a:r>
              <a:rPr lang="en-US" altLang="en-US" smtClean="0"/>
              <a:t>© 2016 CloudBees, Inc.  All Rights Reserved</a:t>
            </a:r>
            <a:endParaRPr lang="en-US" alt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rgbClr val="EDC125">
                <a:tint val="45000"/>
                <a:satMod val="400000"/>
              </a:srgbClr>
            </a:duotone>
            <a:lum bright="22000" contrast="98000"/>
          </a:blip>
          <a:srcRect l="9449" t="12009" r="58268" b="47811"/>
          <a:stretch/>
        </p:blipFill>
        <p:spPr>
          <a:xfrm>
            <a:off x="7859210" y="2998471"/>
            <a:ext cx="1283869" cy="2145029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628650" y="0"/>
            <a:ext cx="7886700" cy="778286"/>
          </a:xfrm>
          <a:prstGeom prst="rect">
            <a:avLst/>
          </a:prstGeom>
        </p:spPr>
        <p:txBody>
          <a:bodyPr anchor="b"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100" kern="1200">
                <a:solidFill>
                  <a:srgbClr val="B88400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2400" dirty="0" smtClean="0">
                <a:solidFill>
                  <a:srgbClr val="FFFFFF"/>
                </a:solidFill>
              </a:rPr>
              <a:t>One Repo 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965133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P4Groovy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r>
              <a:rPr lang="en-US" dirty="0" smtClean="0"/>
              <a:t>Examples/Demo</a:t>
            </a:r>
            <a:endParaRPr lang="en-US" sz="1500" dirty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648471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P4Groovy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 </a:t>
            </a:r>
            <a:r>
              <a:rPr lang="en-US" dirty="0" smtClean="0"/>
              <a:t>Combine Steps with P4Groovy</a:t>
            </a:r>
          </a:p>
          <a:p>
            <a:pPr marL="342900" lvl="1" indent="0">
              <a:buNone/>
            </a:pPr>
            <a:r>
              <a:rPr lang="en-US" dirty="0" smtClean="0"/>
              <a:t>Populate is made up of several steps not just sync</a:t>
            </a:r>
          </a:p>
          <a:p>
            <a:pPr marL="342900" lvl="1" indent="0">
              <a:buNone/>
            </a:pPr>
            <a:r>
              <a:rPr lang="en-US" dirty="0" smtClean="0"/>
              <a:t>Use P4Groove for custom operations e.g.</a:t>
            </a:r>
            <a:endParaRPr lang="en-US" dirty="0" smtClean="0"/>
          </a:p>
          <a:p>
            <a:pPr marL="342900" lvl="1" indent="0">
              <a:buNone/>
            </a:pPr>
            <a:endParaRPr lang="en-US" dirty="0" smtClean="0"/>
          </a:p>
          <a:p>
            <a:pPr marL="342900" lvl="1" indent="0">
              <a:buNone/>
            </a:pP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node() {</a:t>
            </a:r>
          </a:p>
          <a:p>
            <a:pPr marL="342900" lvl="1" indent="0">
              <a:buNone/>
            </a:pP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   ...</a:t>
            </a:r>
            <a:endParaRPr lang="en-US" dirty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>
              <a:buNone/>
            </a:pP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   job = p4.fetch('job', 'job000006')</a:t>
            </a:r>
          </a:p>
          <a:p>
            <a:pPr marL="342900" lvl="1" indent="0">
              <a:buNone/>
            </a:pP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   </a:t>
            </a:r>
            <a:r>
              <a:rPr lang="en-US" dirty="0" err="1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desc</a:t>
            </a: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 = </a:t>
            </a:r>
            <a:r>
              <a:rPr lang="en-US" dirty="0" err="1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job.get</a:t>
            </a: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('Description')</a:t>
            </a:r>
          </a:p>
          <a:p>
            <a:pPr marL="342900" lvl="1" indent="0">
              <a:buNone/>
            </a:pP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   </a:t>
            </a:r>
            <a:r>
              <a:rPr lang="en-US" dirty="0" err="1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desc</a:t>
            </a: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 = </a:t>
            </a:r>
            <a:r>
              <a:rPr lang="en-US" dirty="0" err="1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desc</a:t>
            </a: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 + </a:t>
            </a:r>
            <a:r>
              <a:rPr lang="en-US" dirty="0" err="1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env.BUILD_URL</a:t>
            </a:r>
            <a:endParaRPr lang="en-US" dirty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>
              <a:buNone/>
            </a:pP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   </a:t>
            </a:r>
            <a:r>
              <a:rPr lang="en-US" dirty="0" err="1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job.put</a:t>
            </a: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('Description', </a:t>
            </a:r>
            <a:r>
              <a:rPr lang="en-US" dirty="0" err="1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desc</a:t>
            </a: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)</a:t>
            </a:r>
          </a:p>
          <a:p>
            <a:pPr marL="342900" lvl="1" indent="0">
              <a:buNone/>
            </a:pP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   p4</a:t>
            </a: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.save('job', job)</a:t>
            </a:r>
          </a:p>
          <a:p>
            <a:pPr marL="342900" lvl="1" indent="0">
              <a:buNone/>
            </a:pP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}</a:t>
            </a:r>
            <a:endParaRPr lang="en-US" dirty="0" smtClean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312405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>
            <a:normAutofit/>
          </a:bodyPr>
          <a:lstStyle/>
          <a:p>
            <a:pPr marL="0" lvl="0" indent="0" algn="ctr" defTabSz="914400">
              <a:lnSpc>
                <a:spcPct val="100000"/>
              </a:lnSpc>
              <a:spcBef>
                <a:spcPts val="0"/>
              </a:spcBef>
              <a:buClrTx/>
              <a:buNone/>
            </a:pPr>
            <a:r>
              <a:rPr lang="en-US" sz="5400" dirty="0">
                <a:latin typeface="klingon font" charset="0"/>
                <a:ea typeface="klingon font" charset="0"/>
                <a:cs typeface="klingon font" charset="0"/>
              </a:rPr>
              <a:t>?</a:t>
            </a:r>
            <a:endParaRPr lang="en-US" dirty="0">
              <a:ea typeface="klingon font" charset="0"/>
              <a:cs typeface="klingon fon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461131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1129284" y="4863704"/>
            <a:ext cx="1865376" cy="220698"/>
          </a:xfrm>
        </p:spPr>
        <p:txBody>
          <a:bodyPr/>
          <a:lstStyle/>
          <a:p>
            <a:pPr>
              <a:defRPr/>
            </a:pPr>
            <a:r>
              <a:rPr lang="en-US" altLang="en-US" smtClean="0">
                <a:solidFill>
                  <a:schemeClr val="bg1"/>
                </a:solidFill>
              </a:rPr>
              <a:t>© 2016 CloudBees, Inc.  All Rights Reserved</a:t>
            </a:r>
            <a:endParaRPr lang="en-US" altLang="en-US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61214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9479" y="-9477"/>
            <a:ext cx="9249655" cy="514350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628650" y="0"/>
            <a:ext cx="7886700" cy="778286"/>
          </a:xfrm>
          <a:prstGeom prst="rect">
            <a:avLst/>
          </a:prstGeom>
        </p:spPr>
        <p:txBody>
          <a:bodyPr anchor="b"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100" kern="1200">
                <a:solidFill>
                  <a:srgbClr val="B8840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fontAlgn="auto">
              <a:spcAft>
                <a:spcPts val="0"/>
              </a:spcAft>
            </a:pPr>
            <a:r>
              <a:rPr lang="en-US" sz="2400" dirty="0" smtClean="0">
                <a:solidFill>
                  <a:srgbClr val="FFFFFF"/>
                </a:solidFill>
              </a:rPr>
              <a:t>One Store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3960887"/>
            <a:ext cx="8229600" cy="70487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B88400"/>
              </a:buClr>
              <a:buFont typeface="LucidaGrande" charset="0"/>
              <a:buChar char="◦"/>
              <a:defRPr sz="16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B88400"/>
              </a:buClr>
              <a:buSzPct val="100000"/>
              <a:buFont typeface="LucidaGrande" charset="0"/>
              <a:buChar char="◦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C00000"/>
              </a:buClr>
              <a:buFont typeface="Courier New" charset="0"/>
              <a:buChar char="o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C00000"/>
              </a:buClr>
              <a:buFont typeface=".HelveticaNeueDeskInterface-Regular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C00000"/>
              </a:buClr>
              <a:buFont typeface=".HelveticaNeueDeskInterface-Regular" charset="0"/>
              <a:buChar char="»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LucidaGrande" charset="0"/>
              <a:buNone/>
            </a:pPr>
            <a:r>
              <a:rPr lang="en-US" sz="2000" dirty="0" smtClean="0">
                <a:solidFill>
                  <a:schemeClr val="bg1"/>
                </a:solidFill>
                <a:latin typeface="+mj-lt"/>
                <a:cs typeface="Avenir Book Oblique"/>
              </a:rPr>
              <a:t>Store all sources, projects and sub projects; </a:t>
            </a:r>
          </a:p>
          <a:p>
            <a:pPr marL="0" indent="0" fontAlgn="auto">
              <a:spcAft>
                <a:spcPts val="0"/>
              </a:spcAft>
              <a:buFont typeface="LucidaGrande" charset="0"/>
              <a:buNone/>
            </a:pPr>
            <a:r>
              <a:rPr lang="en-US" sz="2000" dirty="0" smtClean="0">
                <a:solidFill>
                  <a:schemeClr val="bg1"/>
                </a:solidFill>
                <a:latin typeface="+mj-lt"/>
                <a:cs typeface="Avenir Book Oblique"/>
              </a:rPr>
              <a:t>even artifacts, tooling, docs and test reports...</a:t>
            </a:r>
          </a:p>
        </p:txBody>
      </p:sp>
    </p:spTree>
    <p:extLst>
      <p:ext uri="{BB962C8B-B14F-4D97-AF65-F5344CB8AC3E}">
        <p14:creationId xmlns:p14="http://schemas.microsoft.com/office/powerpoint/2010/main" val="12975873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paceTim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" y="0"/>
            <a:ext cx="9143148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chemeClr val="bg1"/>
                </a:solidFill>
              </a:rPr>
              <a:t>One History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720291"/>
            <a:ext cx="8229600" cy="874331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000" dirty="0" smtClean="0">
                <a:solidFill>
                  <a:schemeClr val="bg1"/>
                </a:solidFill>
                <a:latin typeface="+mj-lt"/>
                <a:cs typeface="Avenir Book Oblique"/>
              </a:rPr>
              <a:t>Boldly go across source </a:t>
            </a:r>
            <a:r>
              <a:rPr lang="en-US" sz="2000" dirty="0">
                <a:solidFill>
                  <a:schemeClr val="bg1"/>
                </a:solidFill>
                <a:latin typeface="+mj-lt"/>
                <a:cs typeface="Avenir Book Oblique"/>
              </a:rPr>
              <a:t>and time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  <a:latin typeface="+mj-lt"/>
                <a:cs typeface="Avenir Book Oblique"/>
              </a:rPr>
              <a:t>Reproduce any source at any point in time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811060" y="1179606"/>
            <a:ext cx="4059678" cy="3244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2405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ronWorl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917" y="735360"/>
            <a:ext cx="6344023" cy="3561065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628650" y="0"/>
            <a:ext cx="7886700" cy="778286"/>
          </a:xfrm>
          <a:prstGeom prst="rect">
            <a:avLst/>
          </a:prstGeom>
        </p:spPr>
        <p:txBody>
          <a:bodyPr anchor="b"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100" kern="1200">
                <a:solidFill>
                  <a:srgbClr val="B8840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fontAlgn="auto">
              <a:spcAft>
                <a:spcPts val="0"/>
              </a:spcAft>
            </a:pPr>
            <a:r>
              <a:rPr lang="en-US" sz="2400" dirty="0" smtClean="0">
                <a:solidFill>
                  <a:srgbClr val="FFFFFF"/>
                </a:solidFill>
              </a:rPr>
              <a:t>Global Access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3241039"/>
            <a:ext cx="8229600" cy="16598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marL="0" indent="0" defTabSz="68580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B88400"/>
              </a:buClr>
              <a:buFont typeface="LucidaGrande" charset="0"/>
              <a:buNone/>
              <a:defRPr sz="2000">
                <a:solidFill>
                  <a:schemeClr val="bg1"/>
                </a:solidFill>
                <a:latin typeface="+mj-lt"/>
                <a:ea typeface="+mn-ea"/>
                <a:cs typeface="Avenir Book Oblique"/>
              </a:defRPr>
            </a:lvl1pPr>
            <a:lvl2pPr marL="514350" indent="-171450" defTabSz="68580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B88400"/>
              </a:buClr>
              <a:buSzPct val="100000"/>
              <a:buFont typeface="LucidaGrande" charset="0"/>
              <a:buChar char="◦"/>
              <a:defRPr sz="1500">
                <a:latin typeface="+mn-lt"/>
                <a:ea typeface="+mn-ea"/>
              </a:defRPr>
            </a:lvl2pPr>
            <a:lvl3pPr marL="857250" indent="-171450" defTabSz="68580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C00000"/>
              </a:buClr>
              <a:buFont typeface="Courier New" charset="0"/>
              <a:buChar char="o"/>
              <a:defRPr sz="1350">
                <a:latin typeface="+mn-lt"/>
                <a:ea typeface="+mn-ea"/>
              </a:defRPr>
            </a:lvl3pPr>
            <a:lvl4pPr marL="1200150" indent="-171450" defTabSz="68580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C00000"/>
              </a:buClr>
              <a:buFont typeface=".HelveticaNeueDeskInterface-Regular" charset="0"/>
              <a:buChar char="–"/>
              <a:defRPr sz="1200">
                <a:latin typeface="+mn-lt"/>
                <a:ea typeface="+mn-ea"/>
              </a:defRPr>
            </a:lvl4pPr>
            <a:lvl5pPr marL="1543050" indent="-171450" defTabSz="68580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C00000"/>
              </a:buClr>
              <a:buFont typeface=".HelveticaNeueDeskInterface-Regular" charset="0"/>
              <a:buChar char="»"/>
              <a:defRPr sz="1200">
                <a:latin typeface="+mn-lt"/>
                <a:ea typeface="+mn-ea"/>
              </a:defRPr>
            </a:lvl5pPr>
            <a:lvl6pPr marL="1885950" indent="-171450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latin typeface="+mn-lt"/>
                <a:ea typeface="+mn-ea"/>
              </a:defRPr>
            </a:lvl6pPr>
            <a:lvl7pPr marL="2228850" indent="-171450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latin typeface="+mn-lt"/>
                <a:ea typeface="+mn-ea"/>
              </a:defRPr>
            </a:lvl7pPr>
            <a:lvl8pPr marL="2571750" indent="-171450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latin typeface="+mn-lt"/>
                <a:ea typeface="+mn-ea"/>
              </a:defRPr>
            </a:lvl8pPr>
            <a:lvl9pPr marL="2914650" indent="-171450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latin typeface="+mn-lt"/>
                <a:ea typeface="+mn-ea"/>
              </a:defRPr>
            </a:lvl9pPr>
          </a:lstStyle>
          <a:p>
            <a:r>
              <a:rPr lang="en-US" dirty="0" smtClean="0"/>
              <a:t>Any file any where</a:t>
            </a:r>
          </a:p>
          <a:p>
            <a:endParaRPr lang="en-US" dirty="0" smtClean="0"/>
          </a:p>
          <a:p>
            <a:r>
              <a:rPr lang="en-US" dirty="0" smtClean="0"/>
              <a:t>Fast Global Distribution</a:t>
            </a:r>
            <a:endParaRPr lang="en-US" dirty="0"/>
          </a:p>
          <a:p>
            <a:r>
              <a:rPr lang="en-US" dirty="0"/>
              <a:t>Fine grain protections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rgbClr val="EDC125">
                <a:tint val="45000"/>
                <a:satMod val="400000"/>
              </a:srgbClr>
            </a:duotone>
            <a:lum bright="22000" contrast="98000"/>
          </a:blip>
          <a:srcRect l="65377" t="47337" r="7995" b="9808"/>
          <a:stretch/>
        </p:blipFill>
        <p:spPr>
          <a:xfrm>
            <a:off x="0" y="0"/>
            <a:ext cx="763195" cy="1687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rgbClr val="EDC125">
                <a:tint val="45000"/>
                <a:satMod val="400000"/>
              </a:srgbClr>
            </a:duotone>
            <a:lum bright="22000" contrast="98000"/>
          </a:blip>
          <a:srcRect l="9449" t="12009" r="58268" b="47811"/>
          <a:stretch/>
        </p:blipFill>
        <p:spPr>
          <a:xfrm>
            <a:off x="7860131" y="2998471"/>
            <a:ext cx="1283869" cy="214502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124509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chemeClr val="bg1"/>
                </a:solidFill>
              </a:rPr>
              <a:t>Perforce Helix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8143875" y="110194"/>
            <a:ext cx="879475" cy="557899"/>
            <a:chOff x="8143875" y="110194"/>
            <a:chExt cx="879475" cy="557899"/>
          </a:xfrm>
        </p:grpSpPr>
        <p:pic>
          <p:nvPicPr>
            <p:cNvPr id="6" name="Picture 5"/>
            <p:cNvPicPr>
              <a:picLocks noChangeAspect="1"/>
            </p:cNvPicPr>
            <p:nvPr userDrawn="1"/>
          </p:nvPicPr>
          <p:blipFill rotWithShape="1">
            <a:blip r:embed="rId4">
              <a:clrChange>
                <a:clrFrom>
                  <a:srgbClr val="C0372C"/>
                </a:clrFrom>
                <a:clrTo>
                  <a:srgbClr val="C0372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5307"/>
            <a:stretch/>
          </p:blipFill>
          <p:spPr>
            <a:xfrm>
              <a:off x="8250728" y="110194"/>
              <a:ext cx="744812" cy="557899"/>
            </a:xfrm>
            <a:prstGeom prst="rect">
              <a:avLst/>
            </a:prstGeom>
          </p:spPr>
        </p:pic>
        <p:cxnSp>
          <p:nvCxnSpPr>
            <p:cNvPr id="7" name="Straight Connector 6"/>
            <p:cNvCxnSpPr/>
            <p:nvPr userDrawn="1"/>
          </p:nvCxnSpPr>
          <p:spPr>
            <a:xfrm flipH="1" flipV="1">
              <a:off x="8512009" y="646540"/>
              <a:ext cx="511341" cy="0"/>
            </a:xfrm>
            <a:prstGeom prst="line">
              <a:avLst/>
            </a:prstGeom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 userDrawn="1"/>
          </p:nvCxnSpPr>
          <p:spPr>
            <a:xfrm flipH="1" flipV="1">
              <a:off x="8143875" y="646540"/>
              <a:ext cx="263526" cy="0"/>
            </a:xfrm>
            <a:prstGeom prst="line">
              <a:avLst/>
            </a:prstGeom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Content Placeholder 2"/>
          <p:cNvSpPr txBox="1">
            <a:spLocks/>
          </p:cNvSpPr>
          <p:nvPr/>
        </p:nvSpPr>
        <p:spPr>
          <a:xfrm>
            <a:off x="628650" y="1171038"/>
            <a:ext cx="7886700" cy="34561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B88400"/>
              </a:buClr>
              <a:buFont typeface="LucidaGrande" charset="0"/>
              <a:buChar char="◦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B88400"/>
              </a:buClr>
              <a:buSzPct val="100000"/>
              <a:buFont typeface="LucidaGrande" charset="0"/>
              <a:buChar char="◦"/>
              <a:defRPr sz="15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C00000"/>
              </a:buClr>
              <a:buFont typeface="Courier New" charset="0"/>
              <a:buChar char="o"/>
              <a:defRPr sz="135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C00000"/>
              </a:buClr>
              <a:buFont typeface=".HelveticaNeueDeskInterface-Regular" charset="0"/>
              <a:buChar char="–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C00000"/>
              </a:buClr>
              <a:buFont typeface=".HelveticaNeueDeskInterface-Regular" charset="0"/>
              <a:buChar char="»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dirty="0" smtClean="0"/>
              <a:t> The Ultimate </a:t>
            </a:r>
            <a:r>
              <a:rPr lang="en-US" dirty="0" err="1" smtClean="0"/>
              <a:t>Monorepo</a:t>
            </a:r>
            <a:endParaRPr lang="en-US" dirty="0" smtClean="0"/>
          </a:p>
          <a:p>
            <a:pPr lvl="1" fontAlgn="auto">
              <a:spcAft>
                <a:spcPts val="0"/>
              </a:spcAft>
            </a:pPr>
            <a:r>
              <a:rPr lang="en-US" dirty="0" smtClean="0"/>
              <a:t>No </a:t>
            </a:r>
            <a:r>
              <a:rPr lang="en-US" dirty="0"/>
              <a:t>storage limits</a:t>
            </a:r>
          </a:p>
          <a:p>
            <a:pPr lvl="1" fontAlgn="auto">
              <a:spcAft>
                <a:spcPts val="0"/>
              </a:spcAft>
            </a:pPr>
            <a:r>
              <a:rPr lang="en-US" dirty="0" smtClean="0"/>
              <a:t>Global sequential identifier</a:t>
            </a:r>
          </a:p>
          <a:p>
            <a:pPr lvl="1" fontAlgn="auto">
              <a:spcAft>
                <a:spcPts val="0"/>
              </a:spcAft>
            </a:pPr>
            <a:r>
              <a:rPr lang="en-US" dirty="0" smtClean="0"/>
              <a:t>Cross project mapping</a:t>
            </a:r>
            <a:endParaRPr lang="en-US" dirty="0"/>
          </a:p>
          <a:p>
            <a:pPr lvl="1" fontAlgn="auto">
              <a:spcAft>
                <a:spcPts val="0"/>
              </a:spcAft>
            </a:pPr>
            <a:r>
              <a:rPr lang="en-US" dirty="0"/>
              <a:t>Global distribution</a:t>
            </a:r>
          </a:p>
          <a:p>
            <a:pPr lvl="1" fontAlgn="auto">
              <a:spcAft>
                <a:spcPts val="0"/>
              </a:spcAft>
            </a:pPr>
            <a:r>
              <a:rPr lang="en-US" dirty="0"/>
              <a:t>Fine grain </a:t>
            </a:r>
            <a:r>
              <a:rPr lang="en-US" dirty="0" smtClean="0"/>
              <a:t>protection</a:t>
            </a:r>
          </a:p>
          <a:p>
            <a:pPr lvl="1" fontAlgn="auto">
              <a:spcAft>
                <a:spcPts val="0"/>
              </a:spcAft>
            </a:pPr>
            <a:r>
              <a:rPr lang="en-US" dirty="0" smtClean="0"/>
              <a:t>Distributed clients</a:t>
            </a:r>
            <a:endParaRPr lang="en-US" dirty="0"/>
          </a:p>
          <a:p>
            <a:pPr lvl="1" fontAlgn="auto">
              <a:spcAft>
                <a:spcPts val="0"/>
              </a:spcAft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339124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P4 Plugin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Perforce plugin support for Jenkins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© 2016 CloudBees, Inc.  All Rights Reserved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0214557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ISPRING_RESOURCE_PATHS_HASH_PRESENTER" val="566075a08f9298f3105bf4fde7cde1e665e3a79"/>
</p:tagLst>
</file>

<file path=ppt/theme/theme1.xml><?xml version="1.0" encoding="utf-8"?>
<a:theme xmlns:a="http://schemas.openxmlformats.org/drawingml/2006/main" name="JW slide master">
  <a:themeElements>
    <a:clrScheme name="JW">
      <a:dk1>
        <a:srgbClr val="54575A"/>
      </a:dk1>
      <a:lt1>
        <a:srgbClr val="FFFFFF"/>
      </a:lt1>
      <a:dk2>
        <a:srgbClr val="006197"/>
      </a:dk2>
      <a:lt2>
        <a:srgbClr val="EEECE1"/>
      </a:lt2>
      <a:accent1>
        <a:srgbClr val="00ADBC"/>
      </a:accent1>
      <a:accent2>
        <a:srgbClr val="C36D16"/>
      </a:accent2>
      <a:accent3>
        <a:srgbClr val="CB3725"/>
      </a:accent3>
      <a:accent4>
        <a:srgbClr val="008D96"/>
      </a:accent4>
      <a:accent5>
        <a:srgbClr val="2C9A42"/>
      </a:accent5>
      <a:accent6>
        <a:srgbClr val="54575A"/>
      </a:accent6>
      <a:hlink>
        <a:srgbClr val="006197"/>
      </a:hlink>
      <a:folHlink>
        <a:srgbClr val="00ADBC"/>
      </a:folHlink>
    </a:clrScheme>
    <a:fontScheme name="Trebuchet MS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Presentation1" id="{52DC8F82-EC8C-7D46-AA3A-ECE53E09C2CD}" vid="{375FB187-6E08-CE4C-9AC4-5A448CA29D5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Jenkins_World_16x9_7_18</Template>
  <TotalTime>5028</TotalTime>
  <Words>1905</Words>
  <Application>Microsoft Macintosh PowerPoint</Application>
  <PresentationFormat>On-screen Show (16:9)</PresentationFormat>
  <Paragraphs>399</Paragraphs>
  <Slides>43</Slides>
  <Notes>15</Notes>
  <HiddenSlides>6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4" baseType="lpstr">
      <vt:lpstr>JW slide master</vt:lpstr>
      <vt:lpstr>Perforce Birds of a Feather</vt:lpstr>
      <vt:lpstr>Introduction</vt:lpstr>
      <vt:lpstr>The Perfect Monorepo</vt:lpstr>
      <vt:lpstr>PowerPoint Presentation</vt:lpstr>
      <vt:lpstr>PowerPoint Presentation</vt:lpstr>
      <vt:lpstr>One History</vt:lpstr>
      <vt:lpstr>PowerPoint Presentation</vt:lpstr>
      <vt:lpstr>Perforce Helix</vt:lpstr>
      <vt:lpstr>P4 Plugin</vt:lpstr>
      <vt:lpstr>Disambiguation</vt:lpstr>
      <vt:lpstr>The ‘P4’ plugin</vt:lpstr>
      <vt:lpstr>Credentials</vt:lpstr>
      <vt:lpstr>Credentials</vt:lpstr>
      <vt:lpstr>Credentials</vt:lpstr>
      <vt:lpstr>Credentials</vt:lpstr>
      <vt:lpstr>Workspace Management</vt:lpstr>
      <vt:lpstr>Workspaces</vt:lpstr>
      <vt:lpstr>Workspaces</vt:lpstr>
      <vt:lpstr>Workspace</vt:lpstr>
      <vt:lpstr>Workspace</vt:lpstr>
      <vt:lpstr>Workspace</vt:lpstr>
      <vt:lpstr>Streams</vt:lpstr>
      <vt:lpstr>Variable expansion</vt:lpstr>
      <vt:lpstr>Perforce Operations</vt:lpstr>
      <vt:lpstr>CD Pipe</vt:lpstr>
      <vt:lpstr>SCM Operations</vt:lpstr>
      <vt:lpstr>Populate</vt:lpstr>
      <vt:lpstr>Unshelve</vt:lpstr>
      <vt:lpstr>Publish</vt:lpstr>
      <vt:lpstr>Publish</vt:lpstr>
      <vt:lpstr>Label</vt:lpstr>
      <vt:lpstr>Polling, Triggers and Reviews</vt:lpstr>
      <vt:lpstr>Polling… if you must</vt:lpstr>
      <vt:lpstr>Triggers</vt:lpstr>
      <vt:lpstr>Swarm</vt:lpstr>
      <vt:lpstr>P4 Groovy</vt:lpstr>
      <vt:lpstr>P4Groovy</vt:lpstr>
      <vt:lpstr>P4Groovy Methods</vt:lpstr>
      <vt:lpstr>P4Groovy Methods</vt:lpstr>
      <vt:lpstr>P4Groovy</vt:lpstr>
      <vt:lpstr>P4Groovy</vt:lpstr>
      <vt:lpstr>Questions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of Presentation</dc:title>
  <dc:creator>Microsoft Office User</dc:creator>
  <cp:lastModifiedBy>Paul Allen</cp:lastModifiedBy>
  <cp:revision>97</cp:revision>
  <dcterms:created xsi:type="dcterms:W3CDTF">2016-08-25T09:49:34Z</dcterms:created>
  <dcterms:modified xsi:type="dcterms:W3CDTF">2016-09-12T04:41:51Z</dcterms:modified>
</cp:coreProperties>
</file>