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44"/>
  </p:notesMasterIdLst>
  <p:handoutMasterIdLst>
    <p:handoutMasterId r:id="rId45"/>
  </p:handoutMasterIdLst>
  <p:sldIdLst>
    <p:sldId id="267" r:id="rId2"/>
    <p:sldId id="268" r:id="rId3"/>
    <p:sldId id="295" r:id="rId4"/>
    <p:sldId id="292" r:id="rId5"/>
    <p:sldId id="293" r:id="rId6"/>
    <p:sldId id="271" r:id="rId7"/>
    <p:sldId id="294" r:id="rId8"/>
    <p:sldId id="296" r:id="rId9"/>
    <p:sldId id="273" r:id="rId10"/>
    <p:sldId id="274" r:id="rId11"/>
    <p:sldId id="297" r:id="rId12"/>
    <p:sldId id="310" r:id="rId13"/>
    <p:sldId id="276" r:id="rId14"/>
    <p:sldId id="277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12" r:id="rId24"/>
    <p:sldId id="281" r:id="rId25"/>
    <p:sldId id="324" r:id="rId26"/>
    <p:sldId id="282" r:id="rId27"/>
    <p:sldId id="283" r:id="rId28"/>
    <p:sldId id="284" r:id="rId29"/>
    <p:sldId id="305" r:id="rId30"/>
    <p:sldId id="303" r:id="rId31"/>
    <p:sldId id="299" r:id="rId32"/>
    <p:sldId id="285" r:id="rId33"/>
    <p:sldId id="286" r:id="rId34"/>
    <p:sldId id="321" r:id="rId35"/>
    <p:sldId id="300" r:id="rId36"/>
    <p:sldId id="308" r:id="rId37"/>
    <p:sldId id="322" r:id="rId38"/>
    <p:sldId id="323" r:id="rId39"/>
    <p:sldId id="309" r:id="rId40"/>
    <p:sldId id="307" r:id="rId41"/>
    <p:sldId id="290" r:id="rId42"/>
    <p:sldId id="262" r:id="rId43"/>
  </p:sldIdLst>
  <p:sldSz cx="9144000" cy="5143500" type="screen16x9"/>
  <p:notesSz cx="6858000" cy="9144000"/>
  <p:custDataLst>
    <p:tags r:id="rId4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88400"/>
    <a:srgbClr val="0B0B0B"/>
    <a:srgbClr val="EDC125"/>
    <a:srgbClr val="A19700"/>
    <a:srgbClr val="FBE369"/>
    <a:srgbClr val="CB3725"/>
    <a:srgbClr val="7F7F7F"/>
    <a:srgbClr val="DD5042"/>
    <a:srgbClr val="54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3" autoAdjust="0"/>
    <p:restoredTop sz="71451" autoAdjust="0"/>
  </p:normalViewPr>
  <p:slideViewPr>
    <p:cSldViewPr snapToGrid="0" snapToObjects="1">
      <p:cViewPr varScale="1">
        <p:scale>
          <a:sx n="131" d="100"/>
          <a:sy n="131" d="100"/>
        </p:scale>
        <p:origin x="-496" y="-104"/>
      </p:cViewPr>
      <p:guideLst>
        <p:guide orient="horz" pos="1215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C25C5-A3B4-42A0-B602-131E805BD9A3}" type="datetimeFigureOut">
              <a:rPr lang="en-US" altLang="en-US"/>
              <a:pPr/>
              <a:t>14/09/16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321862-BF0D-4FB5-98E7-4149378AF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5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F80DF3-6AF4-4014-BFA0-B3A601640F0D}" type="datetimeFigureOut">
              <a:rPr lang="en-US" altLang="en-US"/>
              <a:pPr/>
              <a:t>14/09/16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D85254-8E2D-4BA5-ABD8-827924C95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27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makes the</a:t>
            </a:r>
            <a:r>
              <a:rPr lang="en-US" baseline="0" dirty="0" smtClean="0"/>
              <a:t> perfect </a:t>
            </a:r>
            <a:r>
              <a:rPr lang="en-US" baseline="0" dirty="0" err="1" smtClean="0"/>
              <a:t>monorepo</a:t>
            </a:r>
            <a:endParaRPr lang="en-US" baseline="0" dirty="0" smtClean="0"/>
          </a:p>
          <a:p>
            <a:r>
              <a:rPr lang="en-US" baseline="0" dirty="0" smtClean="0"/>
              <a:t>The P4 Plugin</a:t>
            </a:r>
          </a:p>
          <a:p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92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6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20minutes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239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578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r>
              <a:rPr lang="en-US" baseline="0" dirty="0" smtClean="0"/>
              <a:t> - appears in the workspace and you can submit and integrate to the parent</a:t>
            </a:r>
          </a:p>
          <a:p>
            <a:r>
              <a:rPr lang="en-US" baseline="0" dirty="0" smtClean="0"/>
              <a:t>isolate - appears in the workspace and you can submit, isolated from parent</a:t>
            </a:r>
          </a:p>
          <a:p>
            <a:r>
              <a:rPr lang="en-US" baseline="0" dirty="0" smtClean="0"/>
              <a:t>import - appears in the workspace only, cannot submit changes (import+)</a:t>
            </a:r>
          </a:p>
          <a:p>
            <a:r>
              <a:rPr lang="en-US" baseline="0" dirty="0" smtClean="0"/>
              <a:t>exclude - will not appear in the workspace, cannot get submitted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310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Preview Check Only – sync -k to</a:t>
            </a:r>
            <a:r>
              <a:rPr lang="en-GB" baseline="0" dirty="0" smtClean="0"/>
              <a:t> trigger polling</a:t>
            </a:r>
            <a:endParaRPr lang="en-GB" dirty="0" smtClean="0"/>
          </a:p>
          <a:p>
            <a:r>
              <a:rPr lang="en-GB" dirty="0" smtClean="0"/>
              <a:t>Sync</a:t>
            </a:r>
            <a:r>
              <a:rPr lang="en-GB" baseline="0" dirty="0" smtClean="0"/>
              <a:t> Only – no </a:t>
            </a:r>
            <a:r>
              <a:rPr lang="en-GB" baseline="0" dirty="0" err="1" smtClean="0"/>
              <a:t>cleanup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41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07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6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52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storage limits</a:t>
            </a:r>
          </a:p>
          <a:p>
            <a:r>
              <a:rPr lang="en-GB" dirty="0" smtClean="0"/>
              <a:t>	Any</a:t>
            </a:r>
            <a:r>
              <a:rPr lang="en-GB" baseline="0" dirty="0" smtClean="0"/>
              <a:t> size any type, users with Petabytes of data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1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Cross project Mapping,</a:t>
            </a:r>
            <a:r>
              <a:rPr lang="en-GB" baseline="0" dirty="0" smtClean="0"/>
              <a:t> map any file from any repo in your view.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Global sequential identifier</a:t>
            </a:r>
          </a:p>
          <a:p>
            <a:r>
              <a:rPr lang="en-GB" dirty="0" smtClean="0"/>
              <a:t>	Global change number across all repos;</a:t>
            </a:r>
            <a:r>
              <a:rPr lang="en-GB" baseline="0" dirty="0" smtClean="0"/>
              <a:t> sequential so you know what happened when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64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Global distribution</a:t>
            </a:r>
          </a:p>
          <a:p>
            <a:r>
              <a:rPr lang="en-GB" dirty="0" smtClean="0"/>
              <a:t>	Distributed replicas (edge/commit)</a:t>
            </a:r>
            <a:r>
              <a:rPr lang="en-GB" baseline="0" dirty="0" smtClean="0"/>
              <a:t> and build servers, not to forget proxies (some sites proxies per-switch per-floor)</a:t>
            </a:r>
          </a:p>
          <a:p>
            <a:endParaRPr lang="en-GB" dirty="0" smtClean="0"/>
          </a:p>
          <a:p>
            <a:r>
              <a:rPr lang="en-GB" dirty="0" smtClean="0"/>
              <a:t>Fine grain protection</a:t>
            </a:r>
          </a:p>
          <a:p>
            <a:r>
              <a:rPr lang="en-GB" dirty="0" smtClean="0"/>
              <a:t>	Any level</a:t>
            </a:r>
            <a:r>
              <a:rPr lang="en-GB" baseline="0" dirty="0" smtClean="0"/>
              <a:t>, from none to fully encrypted traffic.  Access level as fine as you like even down to the individual file and restricted to user/group IP even proxy.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Distributed Client</a:t>
            </a:r>
          </a:p>
          <a:p>
            <a:r>
              <a:rPr lang="en-GB" baseline="0" dirty="0" smtClean="0"/>
              <a:t>	Little known fact that we have DVCS support built in.  Take any portion of the server and its history off-line and push you changes back later.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01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24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54D3-E577-494D-A964-D84D6EBF1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P4</a:t>
            </a:r>
            <a:r>
              <a:rPr lang="en-US" baseline="0" dirty="0" smtClean="0"/>
              <a:t> plugin was designed to allow you to access all the power of the Perforce </a:t>
            </a:r>
            <a:r>
              <a:rPr lang="en-US" baseline="0" dirty="0" err="1" smtClean="0"/>
              <a:t>MonoRepo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Allowing Jenkins to fetch source and artifacts from Perforce and version the resulting build artifacts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68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12072"/>
            <a:ext cx="6858000" cy="1109996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0527"/>
            <a:ext cx="6858000" cy="68632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57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18" y="583791"/>
            <a:ext cx="6858000" cy="577029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34316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72" y="2746504"/>
            <a:ext cx="1880892" cy="1886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54001" t="51079" r="7995" b="9806"/>
          <a:stretch/>
        </p:blipFill>
        <p:spPr>
          <a:xfrm>
            <a:off x="-1" y="-8681"/>
            <a:ext cx="1510890" cy="21360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l="9449" t="12009" r="58268" b="47811"/>
          <a:stretch/>
        </p:blipFill>
        <p:spPr>
          <a:xfrm>
            <a:off x="7859210" y="2999700"/>
            <a:ext cx="1283869" cy="2145029"/>
          </a:xfrm>
          <a:prstGeom prst="rect">
            <a:avLst/>
          </a:prstGeom>
        </p:spPr>
      </p:pic>
      <p:sp>
        <p:nvSpPr>
          <p:cNvPr id="12" name="Footer Placeholder 17"/>
          <p:cNvSpPr txBox="1">
            <a:spLocks/>
          </p:cNvSpPr>
          <p:nvPr userDrawn="1"/>
        </p:nvSpPr>
        <p:spPr>
          <a:xfrm>
            <a:off x="6994017" y="4632724"/>
            <a:ext cx="1521333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85505" y="4411751"/>
            <a:ext cx="573225" cy="276999"/>
          </a:xfrm>
          <a:prstGeom prst="rect">
            <a:avLst/>
          </a:prstGeom>
          <a:solidFill>
            <a:srgbClr val="000000">
              <a:alpha val="6000"/>
            </a:srgbClr>
          </a:solidFill>
        </p:spPr>
        <p:txBody>
          <a:bodyPr wrap="square" lIns="36000" tIns="0" rIns="36000" bIns="0" rtlCol="0" anchor="ctr" anchorCtr="0">
            <a:spAutoFit/>
          </a:bodyPr>
          <a:lstStyle/>
          <a:p>
            <a:pPr algn="ctr"/>
            <a:r>
              <a:rPr lang="en-GB" sz="1800" b="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2016</a:t>
            </a:r>
            <a:endParaRPr lang="en-GB" sz="1800" b="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6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45615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18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060557" y="2697914"/>
            <a:ext cx="2083443" cy="2445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2133" y="4814739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sp>
        <p:nvSpPr>
          <p:cNvPr id="7" name="Footer Placeholder 17"/>
          <p:cNvSpPr txBox="1">
            <a:spLocks/>
          </p:cNvSpPr>
          <p:nvPr userDrawn="1"/>
        </p:nvSpPr>
        <p:spPr>
          <a:xfrm>
            <a:off x="7922133" y="4632724"/>
            <a:ext cx="1221867" cy="230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6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17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56" y="585323"/>
            <a:ext cx="3790742" cy="3801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54001" t="49219" r="7995" b="9807"/>
          <a:stretch/>
        </p:blipFill>
        <p:spPr>
          <a:xfrm>
            <a:off x="-1" y="2"/>
            <a:ext cx="1756849" cy="26018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9449" t="12009" r="58268" b="47811"/>
          <a:stretch/>
        </p:blipFill>
        <p:spPr>
          <a:xfrm>
            <a:off x="7859210" y="2999700"/>
            <a:ext cx="1283869" cy="2145029"/>
          </a:xfrm>
          <a:prstGeom prst="rect">
            <a:avLst/>
          </a:prstGeom>
        </p:spPr>
      </p:pic>
      <p:sp>
        <p:nvSpPr>
          <p:cNvPr id="10" name="Footer Placeholder 17"/>
          <p:cNvSpPr txBox="1">
            <a:spLocks/>
          </p:cNvSpPr>
          <p:nvPr userDrawn="1"/>
        </p:nvSpPr>
        <p:spPr>
          <a:xfrm>
            <a:off x="6994017" y="4632724"/>
            <a:ext cx="1521333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7240" y="3972251"/>
            <a:ext cx="1011774" cy="553998"/>
          </a:xfrm>
          <a:prstGeom prst="rect">
            <a:avLst/>
          </a:prstGeom>
          <a:solidFill>
            <a:srgbClr val="000000">
              <a:alpha val="6000"/>
            </a:srgbClr>
          </a:solidFill>
        </p:spPr>
        <p:txBody>
          <a:bodyPr wrap="square" lIns="36000" tIns="0" rIns="36000" bIns="0" rtlCol="0" anchor="t" anchorCtr="0">
            <a:spAutoFit/>
          </a:bodyPr>
          <a:lstStyle/>
          <a:p>
            <a:pPr algn="ctr"/>
            <a:r>
              <a:rPr lang="en-GB" sz="3600" b="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2016</a:t>
            </a:r>
            <a:endParaRPr lang="en-GB" sz="1800" b="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1038"/>
            <a:ext cx="7886700" cy="3461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65377" t="47337" r="7995" b="9808"/>
          <a:stretch/>
        </p:blipFill>
        <p:spPr>
          <a:xfrm>
            <a:off x="0" y="0"/>
            <a:ext cx="763195" cy="168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/>
          <p:cNvCxnSpPr/>
          <p:nvPr userDrawn="1"/>
        </p:nvCxnSpPr>
        <p:spPr>
          <a:xfrm>
            <a:off x="0" y="778286"/>
            <a:ext cx="9143079" cy="0"/>
          </a:xfrm>
          <a:prstGeom prst="line">
            <a:avLst/>
          </a:prstGeom>
          <a:ln w="25400">
            <a:solidFill>
              <a:srgbClr val="B8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725288" y="828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-18288" y="4863704"/>
            <a:ext cx="2487168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 smtClean="0"/>
              <a:t>© 2016 </a:t>
            </a:r>
            <a:r>
              <a:rPr lang="en-US" altLang="en-US" dirty="0" err="1" smtClean="0"/>
              <a:t>CloudBees</a:t>
            </a:r>
            <a:r>
              <a:rPr lang="en-US" altLang="en-US" dirty="0" smtClean="0"/>
              <a:t>, Inc.  All Rights Reserved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140700" y="110194"/>
            <a:ext cx="885825" cy="557899"/>
            <a:chOff x="8140700" y="110194"/>
            <a:chExt cx="885825" cy="55789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0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 flipH="1" flipV="1">
              <a:off x="8515184" y="656065"/>
              <a:ext cx="511341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 flipV="1">
              <a:off x="8140700" y="652890"/>
              <a:ext cx="26352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01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9" r:id="rId2"/>
    <p:sldLayoutId id="2147483853" r:id="rId3"/>
    <p:sldLayoutId id="2147483857" r:id="rId4"/>
    <p:sldLayoutId id="2147483858" r:id="rId5"/>
    <p:sldLayoutId id="2147483862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B884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88400"/>
        </a:buClr>
        <a:buFont typeface="LucidaGrande" charset="0"/>
        <a:buChar char="◦"/>
        <a:defRPr sz="165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88400"/>
        </a:buClr>
        <a:buSzPct val="100000"/>
        <a:buFont typeface="LucidaGrande" charset="0"/>
        <a:buChar char="◦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Courier New" charset="0"/>
        <a:buChar char="o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Perforce</a:t>
            </a:r>
            <a:r>
              <a:rPr lang="en-US" baseline="0" dirty="0" smtClean="0"/>
              <a:t> Birds of a Feather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1110952"/>
          </a:xfrm>
        </p:spPr>
        <p:txBody>
          <a:bodyPr>
            <a:normAutofit/>
          </a:bodyPr>
          <a:lstStyle/>
          <a:p>
            <a:r>
              <a:rPr lang="en-US" dirty="0" smtClean="0"/>
              <a:t>An introduction to the ‘P4’ Plugin and update on the latest features.</a:t>
            </a:r>
          </a:p>
          <a:p>
            <a:endParaRPr lang="en-US" dirty="0"/>
          </a:p>
          <a:p>
            <a:r>
              <a:rPr lang="en-US" sz="1200" i="1" dirty="0" smtClean="0"/>
              <a:t>Paul Allen – Perforce Software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34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‘P4’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Why</a:t>
            </a:r>
          </a:p>
          <a:p>
            <a:pPr marL="342900" lvl="1" indent="0">
              <a:buNone/>
            </a:pPr>
            <a:r>
              <a:rPr lang="en-US" dirty="0" smtClean="0"/>
              <a:t>Access the power of Perforce from within Jenkins</a:t>
            </a:r>
          </a:p>
          <a:p>
            <a:r>
              <a:rPr lang="en-US" dirty="0" smtClean="0"/>
              <a:t> P4Java</a:t>
            </a:r>
          </a:p>
          <a:p>
            <a:pPr marL="342900" lvl="1" indent="0">
              <a:buNone/>
            </a:pPr>
            <a:r>
              <a:rPr lang="en-US" dirty="0" smtClean="0"/>
              <a:t>Pure </a:t>
            </a:r>
            <a:r>
              <a:rPr lang="en-US" dirty="0"/>
              <a:t>J</a:t>
            </a:r>
            <a:r>
              <a:rPr lang="en-US" dirty="0" smtClean="0"/>
              <a:t>ava solution</a:t>
            </a:r>
          </a:p>
          <a:p>
            <a:pPr marL="342900" lvl="1" indent="0">
              <a:buNone/>
            </a:pPr>
            <a:r>
              <a:rPr lang="en-US" dirty="0" smtClean="0"/>
              <a:t>No ‘P4’ executable to install and keep up-to-date.</a:t>
            </a:r>
          </a:p>
          <a:p>
            <a:r>
              <a:rPr lang="en-US" dirty="0" smtClean="0"/>
              <a:t> Latest features</a:t>
            </a:r>
          </a:p>
          <a:p>
            <a:pPr marL="342900" lvl="1" indent="0">
              <a:buNone/>
            </a:pPr>
            <a:r>
              <a:rPr lang="en-US" dirty="0" smtClean="0"/>
              <a:t>Streams, sync and clean up options</a:t>
            </a:r>
          </a:p>
        </p:txBody>
      </p:sp>
    </p:spTree>
    <p:extLst>
      <p:ext uri="{BB962C8B-B14F-4D97-AF65-F5344CB8AC3E}">
        <p14:creationId xmlns:p14="http://schemas.microsoft.com/office/powerpoint/2010/main" val="79863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Credentials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Connecting to Perforce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36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Perforce Credentials</a:t>
            </a:r>
            <a:endParaRPr lang="en-US" baseline="0" dirty="0" smtClean="0"/>
          </a:p>
          <a:p>
            <a:pPr marL="342900" lvl="1" indent="0">
              <a:buNone/>
            </a:pPr>
            <a:r>
              <a:rPr lang="en-US" dirty="0" smtClean="0"/>
              <a:t>Shared Credentials</a:t>
            </a:r>
          </a:p>
          <a:p>
            <a:pPr marL="342900" lvl="1" indent="0">
              <a:buNone/>
            </a:pPr>
            <a:r>
              <a:rPr lang="en-US" baseline="0" dirty="0" smtClean="0"/>
              <a:t>Managed from one location</a:t>
            </a:r>
          </a:p>
          <a:p>
            <a:pPr marL="342900" lvl="1" indent="0">
              <a:buNone/>
            </a:pPr>
            <a:r>
              <a:rPr lang="en-US" dirty="0" smtClean="0"/>
              <a:t>Independent from the Job configuration</a:t>
            </a:r>
          </a:p>
          <a:p>
            <a:pPr marL="342900" lvl="1" indent="0">
              <a:buNone/>
            </a:pPr>
            <a:r>
              <a:rPr lang="en-US" dirty="0" smtClean="0"/>
              <a:t>Update connection details in one location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Credential Types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Perforce Password Credential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Perforce Ticket Credential</a:t>
            </a:r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338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Connection</a:t>
            </a:r>
            <a:r>
              <a:rPr lang="en-US" baseline="0" dirty="0" smtClean="0"/>
              <a:t> information</a:t>
            </a:r>
          </a:p>
          <a:p>
            <a:pPr marL="342900" lvl="1" indent="0">
              <a:buNone/>
            </a:pPr>
            <a:r>
              <a:rPr lang="en-US" dirty="0" smtClean="0"/>
              <a:t>Username/Password</a:t>
            </a:r>
          </a:p>
          <a:p>
            <a:pPr marL="342900" lvl="1" indent="0">
              <a:buNone/>
            </a:pPr>
            <a:r>
              <a:rPr lang="en-US" dirty="0" smtClean="0"/>
              <a:t>Perforce address and port</a:t>
            </a:r>
          </a:p>
          <a:p>
            <a:pPr marL="342900" lvl="1" indent="0">
              <a:buNone/>
            </a:pPr>
            <a:r>
              <a:rPr lang="en-US" baseline="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workshop.perforce.com:1666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Password</a:t>
            </a:r>
            <a:r>
              <a:rPr lang="en-US" baseline="0" dirty="0" smtClean="0"/>
              <a:t> credentials</a:t>
            </a:r>
          </a:p>
          <a:p>
            <a:pPr marL="342900" lvl="1" indent="0">
              <a:buNone/>
            </a:pPr>
            <a:r>
              <a:rPr lang="en-US" dirty="0" smtClean="0"/>
              <a:t>Username</a:t>
            </a:r>
          </a:p>
          <a:p>
            <a:pPr marL="342900" lvl="1" indent="0">
              <a:buNone/>
            </a:pPr>
            <a:r>
              <a:rPr lang="en-US" baseline="0" dirty="0" smtClean="0"/>
              <a:t>Password</a:t>
            </a:r>
          </a:p>
          <a:p>
            <a:pPr marL="342900" lvl="1" indent="0">
              <a:buNone/>
            </a:pPr>
            <a:r>
              <a:rPr lang="en-US" dirty="0" smtClean="0"/>
              <a:t>ID (useful to reference in the DSL)</a:t>
            </a:r>
          </a:p>
          <a:p>
            <a:pPr marL="342900" lvl="1" indent="0">
              <a:buNone/>
            </a:pPr>
            <a:r>
              <a:rPr lang="en-US" baseline="0" dirty="0" smtClean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94329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Ticket based</a:t>
            </a:r>
            <a:r>
              <a:rPr lang="en-US" baseline="0" dirty="0" smtClean="0"/>
              <a:t> security</a:t>
            </a:r>
          </a:p>
          <a:p>
            <a:pPr marL="342900" lvl="1" indent="0">
              <a:buNone/>
            </a:pPr>
            <a:r>
              <a:rPr lang="en-US" dirty="0" smtClean="0"/>
              <a:t>Perforce generated Ticket String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$ p4 login –p</a:t>
            </a:r>
          </a:p>
          <a:p>
            <a:pPr marL="342900" lvl="1" indent="0">
              <a:buNone/>
            </a:pPr>
            <a:r>
              <a:rPr lang="de-D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4E034A8812F81B38229BF8FA62B0FEB1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baseline="0" dirty="0" smtClean="0"/>
              <a:t>Location of Perforce P4TICKET file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/home/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pallen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/.p4ticket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SSL </a:t>
            </a:r>
            <a:r>
              <a:rPr lang="en-US" dirty="0"/>
              <a:t>and </a:t>
            </a:r>
            <a:r>
              <a:rPr lang="en-US" dirty="0" smtClean="0"/>
              <a:t>Trust</a:t>
            </a:r>
          </a:p>
          <a:p>
            <a:pPr marL="342900" lvl="1" indent="0">
              <a:buNone/>
            </a:pPr>
            <a:r>
              <a:rPr lang="en-US" dirty="0" smtClean="0"/>
              <a:t>Check the SSL box to add the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ssl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/>
              <a:t> part to P4PORT</a:t>
            </a:r>
          </a:p>
          <a:p>
            <a:pPr marL="342900" lvl="1" indent="0">
              <a:buNone/>
            </a:pPr>
            <a:r>
              <a:rPr lang="en-US" dirty="0" smtClean="0"/>
              <a:t>Use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trust </a:t>
            </a:r>
            <a:r>
              <a:rPr lang="en-US" dirty="0" smtClean="0"/>
              <a:t>or click test to get the fingerprint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1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Workspace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Jenkins and Perforce Workspaces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60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Jenkins workspace</a:t>
            </a:r>
          </a:p>
          <a:p>
            <a:pPr marL="342900" lvl="1" indent="0">
              <a:buNone/>
            </a:pPr>
            <a:r>
              <a:rPr lang="en-US" dirty="0" smtClean="0"/>
              <a:t>Location of files (on the master or slave) for Jenkins to build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Perforce workspace</a:t>
            </a:r>
          </a:p>
          <a:p>
            <a:pPr marL="342900" lvl="1" indent="0">
              <a:buNone/>
            </a:pPr>
            <a:r>
              <a:rPr lang="en-US" dirty="0" smtClean="0"/>
              <a:t>Location where Perforce will manage the versioned an non-versioned files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Shared root</a:t>
            </a:r>
          </a:p>
          <a:p>
            <a:pPr marL="342900" lvl="1" indent="0">
              <a:buNone/>
            </a:pPr>
            <a:r>
              <a:rPr lang="en-US" dirty="0" smtClean="0"/>
              <a:t>Recommend Perforce and Jenkins workspaces share the same root</a:t>
            </a:r>
          </a:p>
          <a:p>
            <a:pPr marL="342900" lvl="1" indent="0">
              <a:buNone/>
            </a:pPr>
            <a:r>
              <a:rPr lang="en-US" baseline="0" dirty="0" smtClean="0"/>
              <a:t>One Jenkins workspace to map to one Perforce workspace</a:t>
            </a:r>
          </a:p>
        </p:txBody>
      </p:sp>
    </p:spTree>
    <p:extLst>
      <p:ext uri="{BB962C8B-B14F-4D97-AF65-F5344CB8AC3E}">
        <p14:creationId xmlns:p14="http://schemas.microsoft.com/office/powerpoint/2010/main" val="389301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Workspace Configuration</a:t>
            </a:r>
          </a:p>
          <a:p>
            <a:pPr marL="342900" lvl="1" indent="0">
              <a:buNone/>
            </a:pPr>
            <a:r>
              <a:rPr lang="en-US" dirty="0" smtClean="0"/>
              <a:t>Streams Workspace</a:t>
            </a:r>
          </a:p>
          <a:p>
            <a:pPr marL="342900" lvl="1" indent="0">
              <a:buNone/>
            </a:pPr>
            <a:r>
              <a:rPr lang="en-US" dirty="0" smtClean="0"/>
              <a:t>Manual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Template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 Workspace (predefined) 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 Workspace (spec depot or file)</a:t>
            </a:r>
          </a:p>
          <a:p>
            <a:pPr marL="342900" lvl="1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workspace: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charset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format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'//streams/st1-main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3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145491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View Mapping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9780" y="1605276"/>
            <a:ext cx="4239186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6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096" y="1605275"/>
            <a:ext cx="38447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1468" y="1605278"/>
            <a:ext cx="50908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-//{client}/Ace/docs/...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-//(client}/Ace/libs/...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//{client}/Ace/plugins/...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0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Perfect </a:t>
            </a:r>
            <a:r>
              <a:rPr lang="en-US" dirty="0" err="1"/>
              <a:t>M</a:t>
            </a:r>
            <a:r>
              <a:rPr lang="en-US" dirty="0" err="1" smtClean="0"/>
              <a:t>onorepo</a:t>
            </a:r>
            <a:endParaRPr lang="en-US" dirty="0" smtClean="0"/>
          </a:p>
          <a:p>
            <a:r>
              <a:rPr lang="en-US" dirty="0" smtClean="0"/>
              <a:t> P4 plugin</a:t>
            </a:r>
          </a:p>
          <a:p>
            <a:r>
              <a:rPr lang="en-US" dirty="0" smtClean="0"/>
              <a:t> Credentials</a:t>
            </a:r>
          </a:p>
          <a:p>
            <a:r>
              <a:rPr lang="en-US" dirty="0" smtClean="0"/>
              <a:t> Workspace management</a:t>
            </a:r>
          </a:p>
          <a:p>
            <a:r>
              <a:rPr lang="en-US" dirty="0" smtClean="0"/>
              <a:t> Perforce Operations</a:t>
            </a:r>
          </a:p>
          <a:p>
            <a:r>
              <a:rPr lang="en-US" dirty="0" smtClean="0"/>
              <a:t> Polling, triggers and reviews</a:t>
            </a:r>
          </a:p>
          <a:p>
            <a:r>
              <a:rPr lang="en-US" dirty="0" smtClean="0"/>
              <a:t> P4 Groovy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378574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Perforce Depot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4778" y="1171038"/>
            <a:ext cx="4061011" cy="3456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Jenkins Workspace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+---plugins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9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Virtual Streams to manage files </a:t>
            </a:r>
          </a:p>
          <a:p>
            <a:r>
              <a:rPr lang="en-US" dirty="0" smtClean="0"/>
              <a:t> Configured outside of Jenkins</a:t>
            </a:r>
          </a:p>
          <a:p>
            <a:r>
              <a:rPr lang="en-US" dirty="0" smtClean="0"/>
              <a:t> Check the Generated </a:t>
            </a:r>
            <a:r>
              <a:rPr lang="en-US" dirty="0"/>
              <a:t>M</a:t>
            </a:r>
            <a:r>
              <a:rPr lang="en-US" dirty="0" smtClean="0"/>
              <a:t>apping</a:t>
            </a:r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85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  <a:r>
              <a:rPr lang="en-US" baseline="0" dirty="0" smtClean="0"/>
              <a:t>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Built in Variables</a:t>
            </a:r>
          </a:p>
          <a:p>
            <a:pPr marL="342900" lvl="1" indent="0">
              <a:buNone/>
            </a:pPr>
            <a:r>
              <a:rPr lang="en-US" dirty="0" smtClean="0"/>
              <a:t>/</a:t>
            </a:r>
            <a:r>
              <a:rPr lang="en-US" dirty="0" err="1" smtClean="0"/>
              <a:t>env-vars.html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Perforce Variables</a:t>
            </a:r>
          </a:p>
          <a:p>
            <a:pPr marL="342900" lvl="1" indent="0">
              <a:buNone/>
            </a:pPr>
            <a:r>
              <a:rPr lang="en-US" dirty="0" smtClean="0"/>
              <a:t>P4_CHANGELIST		P4_CLIENT</a:t>
            </a:r>
          </a:p>
          <a:p>
            <a:pPr marL="342900" lvl="1" indent="0">
              <a:buNone/>
            </a:pPr>
            <a:r>
              <a:rPr lang="en-US" dirty="0" smtClean="0"/>
              <a:t>P4_PORT			P4_USER</a:t>
            </a:r>
          </a:p>
          <a:p>
            <a:pPr marL="342900" lvl="1" indent="0">
              <a:buNone/>
            </a:pPr>
            <a:r>
              <a:rPr lang="en-US" dirty="0" smtClean="0"/>
              <a:t>P4_TICKET</a:t>
            </a:r>
          </a:p>
          <a:p>
            <a:r>
              <a:rPr lang="en-US" dirty="0"/>
              <a:t> </a:t>
            </a:r>
            <a:r>
              <a:rPr lang="en-US" dirty="0" smtClean="0"/>
              <a:t>Workspace</a:t>
            </a:r>
          </a:p>
          <a:p>
            <a:pPr marL="342900" lvl="1" indent="0">
              <a:buNone/>
            </a:pPr>
            <a:r>
              <a:rPr lang="en-US" dirty="0"/>
              <a:t>Name </a:t>
            </a:r>
            <a:r>
              <a:rPr lang="en-US" dirty="0" smtClean="0"/>
              <a:t>	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dirty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View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//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is-I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 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9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Perforce Operations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Checkout, Build and Post Build Steps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689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711549"/>
          </a:xfrm>
        </p:spPr>
        <p:txBody>
          <a:bodyPr/>
          <a:lstStyle/>
          <a:p>
            <a:r>
              <a:rPr lang="en-US" dirty="0" smtClean="0"/>
              <a:t> SCM Operations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6410" y="2631132"/>
            <a:ext cx="7570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Artifact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160555" y="3488293"/>
            <a:ext cx="599985" cy="957471"/>
            <a:chOff x="2214733" y="1995773"/>
            <a:chExt cx="599985" cy="957471"/>
          </a:xfrm>
        </p:grpSpPr>
        <p:sp>
          <p:nvSpPr>
            <p:cNvPr id="14" name="Can 13"/>
            <p:cNvSpPr/>
            <p:nvPr/>
          </p:nvSpPr>
          <p:spPr>
            <a:xfrm>
              <a:off x="2214733" y="2378384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6018" y="2691636"/>
              <a:ext cx="498479" cy="261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bg1"/>
                  </a:solidFill>
                  <a:latin typeface="Verdana"/>
                  <a:cs typeface="Verdana"/>
                </a:rPr>
                <a:t>SCM</a:t>
              </a:r>
              <a:endParaRPr lang="en-GB" dirty="0" smtClean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16" name="Can 15"/>
            <p:cNvSpPr/>
            <p:nvPr/>
          </p:nvSpPr>
          <p:spPr>
            <a:xfrm>
              <a:off x="2214733" y="2187078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Can 16"/>
            <p:cNvSpPr/>
            <p:nvPr/>
          </p:nvSpPr>
          <p:spPr>
            <a:xfrm>
              <a:off x="2214733" y="1995773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5415" y="2991448"/>
            <a:ext cx="804794" cy="661583"/>
            <a:chOff x="496985" y="1783429"/>
            <a:chExt cx="804794" cy="661583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720395" y="1868158"/>
              <a:ext cx="546258" cy="214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96985" y="1783429"/>
              <a:ext cx="804794" cy="552470"/>
            </a:xfrm>
            <a:prstGeom prst="roundRect">
              <a:avLst>
                <a:gd name="adj" fmla="val 9673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05529" y="1791669"/>
              <a:ext cx="787707" cy="458036"/>
            </a:xfrm>
            <a:prstGeom prst="roundRect">
              <a:avLst>
                <a:gd name="adj" fmla="val 11182"/>
              </a:avLst>
            </a:prstGeom>
            <a:solidFill>
              <a:schemeClr val="tx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{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id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:[{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name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: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bob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}]}</a:t>
              </a:r>
              <a:endParaRPr lang="en-US" sz="10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77983" y="2276454"/>
              <a:ext cx="42799" cy="427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36349" y="2376650"/>
              <a:ext cx="326066" cy="68362"/>
            </a:xfrm>
            <a:prstGeom prst="roundRect">
              <a:avLst>
                <a:gd name="adj" fmla="val 34001"/>
              </a:avLst>
            </a:prstGeom>
            <a:solidFill>
              <a:schemeClr val="bg1">
                <a:lumMod val="50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06165" y="2140736"/>
            <a:ext cx="3740868" cy="298451"/>
            <a:chOff x="4023000" y="2236692"/>
            <a:chExt cx="2953871" cy="298451"/>
          </a:xfrm>
        </p:grpSpPr>
        <p:sp>
          <p:nvSpPr>
            <p:cNvPr id="37" name="Can 36"/>
            <p:cNvSpPr/>
            <p:nvPr/>
          </p:nvSpPr>
          <p:spPr>
            <a:xfrm rot="5400000">
              <a:off x="4261441" y="1998252"/>
              <a:ext cx="298450" cy="77533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Can 37"/>
            <p:cNvSpPr/>
            <p:nvPr/>
          </p:nvSpPr>
          <p:spPr>
            <a:xfrm rot="5400000">
              <a:off x="5271529" y="1455032"/>
              <a:ext cx="298450" cy="186177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+mn-lt"/>
                  <a:ea typeface="+mn-ea"/>
                </a:rPr>
                <a:t>CI Build pipeline</a:t>
              </a:r>
              <a:endParaRPr lang="en-US" sz="11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Can 38"/>
            <p:cNvSpPr/>
            <p:nvPr/>
          </p:nvSpPr>
          <p:spPr>
            <a:xfrm rot="5400000">
              <a:off x="6383146" y="1941416"/>
              <a:ext cx="298450" cy="88900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39108" y="1991981"/>
            <a:ext cx="633048" cy="537308"/>
            <a:chOff x="7729414" y="2842846"/>
            <a:chExt cx="636957" cy="488462"/>
          </a:xfrm>
        </p:grpSpPr>
        <p:sp>
          <p:nvSpPr>
            <p:cNvPr id="41" name="Trapezoid 40"/>
            <p:cNvSpPr/>
            <p:nvPr/>
          </p:nvSpPr>
          <p:spPr>
            <a:xfrm rot="16200000">
              <a:off x="7643445" y="2928815"/>
              <a:ext cx="488462" cy="316523"/>
            </a:xfrm>
            <a:prstGeom prst="trapezoid">
              <a:avLst/>
            </a:prstGeom>
            <a:solidFill>
              <a:schemeClr val="accent5">
                <a:lumMod val="75000"/>
              </a:schemeClr>
            </a:solidFill>
            <a:ln w="19050" cmpd="sng">
              <a:solidFill>
                <a:schemeClr val="bg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Trapezoid 41"/>
            <p:cNvSpPr/>
            <p:nvPr/>
          </p:nvSpPr>
          <p:spPr>
            <a:xfrm rot="5400000">
              <a:off x="7963740" y="2928677"/>
              <a:ext cx="488462" cy="316800"/>
            </a:xfrm>
            <a:prstGeom prst="trapezoid">
              <a:avLst/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637556" y="3653031"/>
            <a:ext cx="448235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47296" y="2287056"/>
            <a:ext cx="671106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850004" y="3001722"/>
            <a:ext cx="5103686" cy="1012208"/>
            <a:chOff x="4093308" y="2713048"/>
            <a:chExt cx="581086" cy="62387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85415" y="3794723"/>
            <a:ext cx="804794" cy="661583"/>
            <a:chOff x="496985" y="1783429"/>
            <a:chExt cx="804794" cy="661583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20395" y="1868158"/>
              <a:ext cx="546258" cy="214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496985" y="1783429"/>
              <a:ext cx="804794" cy="552470"/>
            </a:xfrm>
            <a:prstGeom prst="roundRect">
              <a:avLst>
                <a:gd name="adj" fmla="val 9673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05529" y="1791669"/>
              <a:ext cx="787707" cy="458036"/>
            </a:xfrm>
            <a:prstGeom prst="roundRect">
              <a:avLst>
                <a:gd name="adj" fmla="val 11182"/>
              </a:avLst>
            </a:prstGeom>
            <a:solidFill>
              <a:schemeClr val="tx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package main</a:t>
              </a:r>
            </a:p>
            <a:p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import "</a:t>
              </a:r>
              <a:r>
                <a:rPr lang="en-GB" sz="500" dirty="0" err="1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fmt</a:t>
              </a:r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”</a:t>
              </a:r>
            </a:p>
            <a:p>
              <a:r>
                <a:rPr lang="en-GB" sz="500" dirty="0" err="1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func</a:t>
              </a:r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 main() {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877983" y="2276454"/>
              <a:ext cx="42799" cy="427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36349" y="2376650"/>
              <a:ext cx="326066" cy="68362"/>
            </a:xfrm>
            <a:prstGeom prst="roundRect">
              <a:avLst>
                <a:gd name="adj" fmla="val 34001"/>
              </a:avLst>
            </a:prstGeom>
            <a:solidFill>
              <a:schemeClr val="bg1">
                <a:lumMod val="50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10800000">
            <a:off x="2443022" y="2287056"/>
            <a:ext cx="484556" cy="1070033"/>
            <a:chOff x="4093308" y="2713048"/>
            <a:chExt cx="581086" cy="623878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881245" y="2529289"/>
            <a:ext cx="1665667" cy="1161726"/>
            <a:chOff x="4093308" y="2713048"/>
            <a:chExt cx="581086" cy="623878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886766" y="2529289"/>
            <a:ext cx="2976153" cy="1304691"/>
            <a:chOff x="4093308" y="2713048"/>
            <a:chExt cx="581086" cy="623878"/>
          </a:xfrm>
        </p:grpSpPr>
        <p:cxnSp>
          <p:nvCxnSpPr>
            <p:cNvPr id="71" name="Straight Arrow Connector 70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flipV="1">
            <a:off x="3336483" y="4012626"/>
            <a:ext cx="2" cy="204303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4544636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4712054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@change</a:t>
            </a: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 flipV="1">
            <a:off x="5858852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6017398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@label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74" name="Snip Same Side Corner Rectangle 73"/>
          <p:cNvSpPr/>
          <p:nvPr/>
        </p:nvSpPr>
        <p:spPr>
          <a:xfrm rot="18901896">
            <a:off x="3351225" y="4155286"/>
            <a:ext cx="230436" cy="567765"/>
          </a:xfrm>
          <a:prstGeom prst="snip2SameRect">
            <a:avLst>
              <a:gd name="adj1" fmla="val 28432"/>
              <a:gd name="adj2" fmla="val 0"/>
            </a:avLst>
          </a:prstGeom>
          <a:solidFill>
            <a:schemeClr val="accent2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Label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880622" y="2536427"/>
            <a:ext cx="274372" cy="1020105"/>
            <a:chOff x="4093308" y="2713048"/>
            <a:chExt cx="581086" cy="623878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 flipH="1" flipV="1">
            <a:off x="3153387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3317909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@review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911381" y="2644698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populate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2627638" y="2930473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unshelve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264790" y="4716977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label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49722" y="4025366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GB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ublish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Populate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p4sync / checkout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Synchronize the files in the Workspace</a:t>
            </a:r>
            <a:r>
              <a:rPr lang="en-US" dirty="0"/>
              <a:t> prior to </a:t>
            </a:r>
            <a:r>
              <a:rPr lang="en-US" dirty="0" smtClean="0"/>
              <a:t>build.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code into the Workspace prior to build.</a:t>
            </a:r>
          </a:p>
          <a:p>
            <a:r>
              <a:rPr lang="en-US" dirty="0" smtClean="0"/>
              <a:t> Publish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Submit files back into Perforce, post build.</a:t>
            </a:r>
          </a:p>
          <a:p>
            <a:r>
              <a:rPr lang="en-US" dirty="0" smtClean="0"/>
              <a:t> Label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</a:t>
            </a:r>
          </a:p>
          <a:p>
            <a:pPr marL="342900" lvl="1" indent="0">
              <a:buNone/>
            </a:pPr>
            <a:r>
              <a:rPr lang="en-US" dirty="0" smtClean="0"/>
              <a:t>Automatic label against the populated files in the Workspace, post build.</a:t>
            </a:r>
          </a:p>
        </p:txBody>
      </p:sp>
    </p:spTree>
    <p:extLst>
      <p:ext uri="{BB962C8B-B14F-4D97-AF65-F5344CB8AC3E}">
        <p14:creationId xmlns:p14="http://schemas.microsoft.com/office/powerpoint/2010/main" val="12207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Populate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Auto Cleanup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:[$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class: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AutoCleanImpl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replace: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modtime: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Force Clean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populate: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ForceCleanImpl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pin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endParaRPr lang="en-US" dirty="0" smtClean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42" y="3391722"/>
            <a:ext cx="28511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2" y="1641817"/>
            <a:ext cx="2825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Unshelve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Build Step</a:t>
            </a: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the change as a Build step defined in the Job</a:t>
            </a:r>
          </a:p>
          <a:p>
            <a:pPr marL="342900" lvl="1" indent="0">
              <a:buNone/>
            </a:pPr>
            <a:r>
              <a:rPr lang="en-US" dirty="0" smtClean="0"/>
              <a:t>Files are </a:t>
            </a:r>
            <a:r>
              <a:rPr lang="en-US" dirty="0" err="1" smtClean="0"/>
              <a:t>unshelved</a:t>
            </a:r>
            <a:r>
              <a:rPr lang="en-US" dirty="0" smtClean="0"/>
              <a:t> and resolved prior build.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resolve: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'at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shelf: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'12345'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076697" y="3199238"/>
            <a:ext cx="2502190" cy="1123950"/>
            <a:chOff x="3530184" y="3450445"/>
            <a:chExt cx="2502190" cy="1123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34"/>
            <a:stretch/>
          </p:blipFill>
          <p:spPr>
            <a:xfrm>
              <a:off x="3530184" y="3450445"/>
              <a:ext cx="1791324" cy="1123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92"/>
            <a:stretch/>
          </p:blipFill>
          <p:spPr>
            <a:xfrm>
              <a:off x="5394772" y="3450445"/>
              <a:ext cx="637602" cy="1123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24" r="51888"/>
            <a:stretch/>
          </p:blipFill>
          <p:spPr>
            <a:xfrm>
              <a:off x="5310118" y="3450445"/>
              <a:ext cx="134913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92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Shelve or Submit a change</a:t>
            </a:r>
          </a:p>
          <a:p>
            <a:r>
              <a:rPr lang="en-US" dirty="0"/>
              <a:t> </a:t>
            </a:r>
            <a:r>
              <a:rPr lang="en-US" dirty="0" smtClean="0"/>
              <a:t>Connection &amp; Workspace </a:t>
            </a:r>
          </a:p>
          <a:p>
            <a:r>
              <a:rPr lang="en-US" dirty="0" smtClean="0"/>
              <a:t> Use a narrow</a:t>
            </a:r>
            <a:r>
              <a:rPr lang="en-US" baseline="0" dirty="0" smtClean="0"/>
              <a:t> view</a:t>
            </a:r>
            <a:endParaRPr lang="en-US" dirty="0" smtClean="0"/>
          </a:p>
          <a:p>
            <a:r>
              <a:rPr lang="en-US" baseline="0" dirty="0" smtClean="0"/>
              <a:t> Virtual stream</a:t>
            </a:r>
          </a:p>
          <a:p>
            <a:r>
              <a:rPr lang="en-US" dirty="0" smtClean="0"/>
              <a:t> Read/Write</a:t>
            </a:r>
            <a:r>
              <a:rPr lang="en-US" baseline="0" dirty="0" smtClean="0"/>
              <a:t> access for</a:t>
            </a:r>
            <a:r>
              <a:rPr lang="en-US" dirty="0" smtClean="0"/>
              <a:t> files</a:t>
            </a:r>
          </a:p>
          <a:p>
            <a:pPr marL="342900" lvl="1" indent="0">
              <a:buNone/>
            </a:pPr>
            <a:r>
              <a:rPr lang="en-US" baseline="0" dirty="0" smtClean="0"/>
              <a:t>Set Workspace option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ALLWRITE</a:t>
            </a:r>
            <a:r>
              <a:rPr lang="en-US" dirty="0" smtClean="0"/>
              <a:t> or use </a:t>
            </a:r>
            <a:r>
              <a:rPr lang="en-US" dirty="0" err="1" smtClean="0"/>
              <a:t>filetype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+w</a:t>
            </a:r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6972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51" y="1171038"/>
            <a:ext cx="3819785" cy="34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 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credential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'phooey1666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publish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SubmitImpl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description: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'Build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: ${BUILD_TAG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onlyOnSuccess: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reopen: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workspace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charset: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format: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-${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JOB_NAME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}-publish'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streams/st1-main'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sz="1200" baseline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58" y="1311219"/>
            <a:ext cx="4258756" cy="33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Perfect </a:t>
            </a:r>
            <a:r>
              <a:rPr lang="en-GB" dirty="0" err="1" smtClean="0"/>
              <a:t>Monorepo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dirty="0" err="1" smtClean="0"/>
              <a:t>Monorepo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5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5312479" cy="3456159"/>
          </a:xfrm>
        </p:spPr>
        <p:txBody>
          <a:bodyPr/>
          <a:lstStyle/>
          <a:p>
            <a:pPr lvl="0"/>
            <a:r>
              <a:rPr lang="en-US" dirty="0" smtClean="0"/>
              <a:t> Automatic</a:t>
            </a:r>
            <a:r>
              <a:rPr lang="en-US" baseline="0" dirty="0" smtClean="0"/>
              <a:t> label</a:t>
            </a:r>
          </a:p>
          <a:p>
            <a:pPr marL="342900" lvl="1" indent="0">
              <a:buNone/>
            </a:pPr>
            <a:r>
              <a:rPr lang="en-US" baseline="0" dirty="0" smtClean="0"/>
              <a:t>Label on success option</a:t>
            </a:r>
          </a:p>
          <a:p>
            <a:pPr marL="342900" lvl="1" indent="0">
              <a:buNone/>
            </a:pPr>
            <a:r>
              <a:rPr lang="en-US" baseline="0" dirty="0" smtClean="0"/>
              <a:t>Uses Populate Client’s View</a:t>
            </a:r>
          </a:p>
          <a:p>
            <a:pPr lvl="0"/>
            <a:r>
              <a:rPr lang="en-US" baseline="0" dirty="0" smtClean="0"/>
              <a:t> Name &amp; Description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JOB_NAME}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-passed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rawLabelDesc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'Jenkins job: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${BUILD_TAG}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 date: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${BUILD_ID}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 number: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${BUILD_NUMBER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'''</a:t>
            </a:r>
            <a:endParaRPr lang="en-US" sz="12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24436" y="2281610"/>
            <a:ext cx="3569179" cy="1930400"/>
            <a:chOff x="1354301" y="2737433"/>
            <a:chExt cx="3569179" cy="1930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06"/>
            <a:stretch/>
          </p:blipFill>
          <p:spPr>
            <a:xfrm>
              <a:off x="4305093" y="2737433"/>
              <a:ext cx="618387" cy="1930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35"/>
            <a:stretch/>
          </p:blipFill>
          <p:spPr>
            <a:xfrm>
              <a:off x="1354301" y="2737433"/>
              <a:ext cx="3015048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5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Polling, Triggers and Reviews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Still polling?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68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r>
              <a:rPr lang="is-IS" dirty="0" smtClean="0"/>
              <a:t>… if you must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Polling build Filters</a:t>
            </a:r>
          </a:p>
          <a:p>
            <a:pPr marL="342900" lvl="1" indent="0">
              <a:buNone/>
            </a:pPr>
            <a:r>
              <a:rPr lang="en-US" dirty="0" smtClean="0"/>
              <a:t>Exclude changes from Depot path</a:t>
            </a:r>
          </a:p>
          <a:p>
            <a:pPr marL="342900" lvl="1" indent="0">
              <a:buNone/>
            </a:pPr>
            <a:r>
              <a:rPr lang="en-US" dirty="0" smtClean="0"/>
              <a:t>Exclude changes from user</a:t>
            </a:r>
          </a:p>
          <a:p>
            <a:pPr marL="342900" lvl="1" indent="0">
              <a:buNone/>
            </a:pPr>
            <a:r>
              <a:rPr lang="en-US" dirty="0" smtClean="0"/>
              <a:t>Exclude changes outside view mask</a:t>
            </a:r>
          </a:p>
          <a:p>
            <a:pPr marL="342900" lvl="1" indent="0">
              <a:buNone/>
            </a:pPr>
            <a:r>
              <a:rPr lang="en-US" dirty="0" smtClean="0"/>
              <a:t>Poll on Master using Latest Build</a:t>
            </a:r>
          </a:p>
          <a:p>
            <a:pPr marL="342900" lvl="1" indent="0">
              <a:buNone/>
            </a:pPr>
            <a:r>
              <a:rPr lang="en-US" dirty="0" smtClean="0"/>
              <a:t>Polling per Change</a:t>
            </a:r>
          </a:p>
          <a:p>
            <a:r>
              <a:rPr lang="en-US" dirty="0" smtClean="0"/>
              <a:t> Workspace modes</a:t>
            </a:r>
          </a:p>
          <a:p>
            <a:pPr marL="342900" lvl="1" indent="0">
              <a:buNone/>
            </a:pPr>
            <a:r>
              <a:rPr lang="en-US" dirty="0" smtClean="0"/>
              <a:t>Workspace to check the build - Preview check Only (sync –k)</a:t>
            </a:r>
          </a:p>
        </p:txBody>
      </p:sp>
    </p:spTree>
    <p:extLst>
      <p:ext uri="{BB962C8B-B14F-4D97-AF65-F5344CB8AC3E}">
        <p14:creationId xmlns:p14="http://schemas.microsoft.com/office/powerpoint/2010/main" val="94195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711738"/>
          </a:xfrm>
        </p:spPr>
        <p:txBody>
          <a:bodyPr>
            <a:normAutofit/>
          </a:bodyPr>
          <a:lstStyle/>
          <a:p>
            <a:r>
              <a:rPr lang="en-US" dirty="0" smtClean="0"/>
              <a:t> Perforce triggered build</a:t>
            </a:r>
          </a:p>
          <a:p>
            <a:r>
              <a:rPr lang="en-US" dirty="0" smtClean="0"/>
              <a:t> Subscribe Job (P4 Trigger)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curl --header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'Content-Type: application/</a:t>
            </a:r>
            <a:r>
              <a:rPr lang="en-US" sz="1200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json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request POST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data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"payload={change:200,p4port:\"perforce.com:1666\"}"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http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jenkins:8080/p4/change</a:t>
            </a:r>
          </a:p>
          <a:p>
            <a:r>
              <a:rPr lang="en-US" dirty="0" smtClean="0"/>
              <a:t> Swarm (P4 Review)</a:t>
            </a:r>
          </a:p>
          <a:p>
            <a:pPr marL="342900" lvl="1" indent="0">
              <a:buNone/>
            </a:pPr>
            <a:r>
              <a:rPr lang="en-US" dirty="0"/>
              <a:t>Build triggered by Perforce Swarm.</a:t>
            </a:r>
          </a:p>
          <a:p>
            <a:pPr marL="342900" lvl="1" indent="0">
              <a:buNone/>
            </a:pPr>
            <a:r>
              <a:rPr lang="en-US" dirty="0"/>
              <a:t>Review or Change </a:t>
            </a:r>
            <a:r>
              <a:rPr lang="en-US" dirty="0" err="1"/>
              <a:t>unshelved</a:t>
            </a:r>
            <a:r>
              <a:rPr lang="en-US" dirty="0"/>
              <a:t> into workspace prior to </a:t>
            </a:r>
            <a:r>
              <a:rPr lang="en-US" dirty="0" smtClean="0"/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19963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" t="16419"/>
          <a:stretch/>
        </p:blipFill>
        <p:spPr>
          <a:xfrm>
            <a:off x="405805" y="1160317"/>
            <a:ext cx="2987040" cy="3299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10" y="2574722"/>
            <a:ext cx="3459480" cy="1884680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38000"/>
              </a:prst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81951" y="1160317"/>
            <a:ext cx="5538061" cy="1105545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[POST]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/job/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pass=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{fail}</a:t>
            </a:r>
          </a:p>
        </p:txBody>
      </p:sp>
    </p:spTree>
    <p:extLst>
      <p:ext uri="{BB962C8B-B14F-4D97-AF65-F5344CB8AC3E}">
        <p14:creationId xmlns:p14="http://schemas.microsoft.com/office/powerpoint/2010/main" val="209159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Groovy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P4 command access for Groovy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490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P4Groovy object</a:t>
            </a:r>
          </a:p>
          <a:p>
            <a:pPr marL="342900" lvl="1" indent="0">
              <a:buNone/>
            </a:pPr>
            <a:r>
              <a:rPr lang="en-US" dirty="0" smtClean="0"/>
              <a:t>Credential</a:t>
            </a:r>
          </a:p>
          <a:p>
            <a:pPr marL="342900" lvl="1" indent="0">
              <a:buNone/>
            </a:pPr>
            <a:r>
              <a:rPr lang="en-US" dirty="0" smtClean="0"/>
              <a:t>Workspace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charset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format: 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-${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JOB_NAME}'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streams/</a:t>
            </a:r>
            <a:r>
              <a:rPr lang="en-US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projAce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p4(credential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'phooey'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workspace: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8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Run</a:t>
            </a:r>
          </a:p>
          <a:p>
            <a:pPr marL="342900" lvl="1" indent="0">
              <a:buNone/>
            </a:pPr>
            <a:r>
              <a:rPr lang="en-US" dirty="0" smtClean="0"/>
              <a:t>Requires: command, arguments (‘,’ separated String)</a:t>
            </a:r>
          </a:p>
          <a:p>
            <a:pPr marL="342900" lvl="1" indent="0">
              <a:buNone/>
            </a:pPr>
            <a:r>
              <a:rPr lang="en-US" dirty="0" smtClean="0"/>
              <a:t>Returns: tagged output (specifically Map&lt;String, Object&gt;[])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p4.run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(’changes', '-m5,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//...')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Getters</a:t>
            </a:r>
          </a:p>
          <a:p>
            <a:pPr marL="342900" lvl="1" indent="0">
              <a:buNone/>
            </a:pP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p4.getUserName()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p4.getClientName()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05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Fetch</a:t>
            </a:r>
          </a:p>
          <a:p>
            <a:pPr marL="342900" lvl="1" indent="0">
              <a:buNone/>
            </a:pPr>
            <a:r>
              <a:rPr lang="en-US" dirty="0"/>
              <a:t>Requires: </a:t>
            </a:r>
            <a:r>
              <a:rPr lang="en-US" dirty="0" smtClean="0"/>
              <a:t>spec type, spec id</a:t>
            </a:r>
            <a:endParaRPr lang="en-US" dirty="0"/>
          </a:p>
          <a:p>
            <a:pPr marL="342900" lvl="1" indent="0">
              <a:buNone/>
            </a:pPr>
            <a:r>
              <a:rPr lang="en-US" dirty="0"/>
              <a:t>Returns: a </a:t>
            </a:r>
            <a:r>
              <a:rPr lang="en-US" dirty="0" smtClean="0"/>
              <a:t>spec as a Map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client = p4.fetch(‘client’, ‘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my_ws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’)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Save </a:t>
            </a:r>
          </a:p>
          <a:p>
            <a:pPr marL="342900" lvl="1" indent="0">
              <a:buNone/>
            </a:pPr>
            <a:r>
              <a:rPr lang="en-US" dirty="0" smtClean="0"/>
              <a:t>Requires: spec type, the spec as a Map</a:t>
            </a:r>
          </a:p>
          <a:p>
            <a:pPr marL="342900" lvl="1" indent="0">
              <a:buNone/>
            </a:pPr>
            <a:r>
              <a:rPr lang="en-US" dirty="0" smtClean="0"/>
              <a:t>Returns</a:t>
            </a:r>
            <a:r>
              <a:rPr lang="en-US" dirty="0"/>
              <a:t>: tagged output (specifically Map&lt;String, Object&gt;[])</a:t>
            </a:r>
          </a:p>
          <a:p>
            <a:pPr marL="342900" lvl="1" indent="0"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p4.save(‘client’, client)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62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Examples/Demo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8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0"/>
            <a:ext cx="9144000" cy="5143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7291" y="3866405"/>
            <a:ext cx="8522436" cy="78441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rule them all, One Repo to find them,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bring them all and in the server bind them.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-18288" y="4863704"/>
            <a:ext cx="2487168" cy="220698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Repo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68880" y="4853570"/>
            <a:ext cx="5390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Credit: http</a:t>
            </a:r>
            <a:r>
              <a:rPr lang="en-US" sz="900" dirty="0"/>
              <a:t>://1nova.com/wallpapers/one-ring-to-rule-them-all-3/</a:t>
            </a:r>
          </a:p>
        </p:txBody>
      </p:sp>
    </p:spTree>
    <p:extLst>
      <p:ext uri="{BB962C8B-B14F-4D97-AF65-F5344CB8AC3E}">
        <p14:creationId xmlns:p14="http://schemas.microsoft.com/office/powerpoint/2010/main" val="39651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Combine Steps with P4Groovy</a:t>
            </a:r>
          </a:p>
          <a:p>
            <a:pPr marL="342900" lvl="1" indent="0">
              <a:buNone/>
            </a:pPr>
            <a:r>
              <a:rPr lang="en-US" dirty="0" smtClean="0"/>
              <a:t>Populate is made up of several steps not just sync</a:t>
            </a:r>
          </a:p>
          <a:p>
            <a:pPr marL="342900" lvl="1" indent="0">
              <a:buNone/>
            </a:pPr>
            <a:r>
              <a:rPr lang="en-US" dirty="0" smtClean="0"/>
              <a:t>Use P4Groove for custom operations e.g.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node() {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job = p4.fetch('job', 'job000006')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job.get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('Description')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+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env.BUILD_URL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job.put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('Description',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p4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.save('job', job)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3124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5400" dirty="0">
                <a:latin typeface="klingon font" charset="0"/>
                <a:ea typeface="klingon font" charset="0"/>
                <a:cs typeface="klingon font" charset="0"/>
              </a:rPr>
              <a:t>?</a:t>
            </a:r>
            <a:endParaRPr lang="en-US" dirty="0">
              <a:ea typeface="klingon font" charset="0"/>
              <a:cs typeface="klingon fo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11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29284" y="4863704"/>
            <a:ext cx="1865376" cy="220698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bg1"/>
                </a:solidFill>
              </a:rPr>
              <a:t>© 2016 CloudBees, Inc.  All Rights Reserved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2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79" y="-9477"/>
            <a:ext cx="9249655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Store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960887"/>
            <a:ext cx="8229600" cy="7048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Store all sources, projects and sub projects;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even artifacts, tooling, docs and test reports...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8880" y="4853570"/>
            <a:ext cx="5390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Credit http</a:t>
            </a:r>
            <a:r>
              <a:rPr lang="en-US" sz="900" dirty="0"/>
              <a:t>://</a:t>
            </a:r>
            <a:r>
              <a:rPr lang="en-US" sz="900" dirty="0" err="1" smtClean="0"/>
              <a:t>gmunk.com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9758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T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" y="0"/>
            <a:ext cx="91431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One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0291"/>
            <a:ext cx="8229600" cy="8743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Boldly go across source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and time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Reproduce any source at any point in time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1060" y="1179606"/>
            <a:ext cx="4059678" cy="3244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8880" y="4853570"/>
            <a:ext cx="5390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Credit: http</a:t>
            </a:r>
            <a:r>
              <a:rPr lang="en-US" sz="900" dirty="0"/>
              <a:t>://</a:t>
            </a:r>
            <a:r>
              <a:rPr lang="en-US" sz="900" dirty="0" err="1"/>
              <a:t>joe.siegler.net</a:t>
            </a:r>
            <a:r>
              <a:rPr lang="en-US" sz="900" dirty="0"/>
              <a:t>/2006/09/the-original-star-trek-to-get-an-upgrade-pt-</a:t>
            </a:r>
            <a:r>
              <a:rPr lang="en-US" sz="900" dirty="0" smtClean="0"/>
              <a:t>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3724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n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735360"/>
            <a:ext cx="6344023" cy="356106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Global Access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41039"/>
            <a:ext cx="8229600" cy="1659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88400"/>
              </a:buClr>
              <a:buFont typeface="LucidaGrande" charset="0"/>
              <a:buNone/>
              <a:defRPr sz="2000">
                <a:solidFill>
                  <a:schemeClr val="bg1"/>
                </a:solidFill>
                <a:latin typeface="+mj-lt"/>
                <a:ea typeface="+mn-ea"/>
                <a:cs typeface="Avenir Book Oblique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>
                <a:latin typeface="+mn-lt"/>
                <a:ea typeface="+mn-ea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>
                <a:latin typeface="+mn-lt"/>
                <a:ea typeface="+mn-ea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>
                <a:latin typeface="+mn-lt"/>
                <a:ea typeface="+mn-ea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>
                <a:latin typeface="+mn-lt"/>
                <a:ea typeface="+mn-ea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9pPr>
          </a:lstStyle>
          <a:p>
            <a:r>
              <a:rPr lang="en-US" dirty="0" smtClean="0"/>
              <a:t>Any file any where</a:t>
            </a:r>
          </a:p>
          <a:p>
            <a:endParaRPr lang="en-US" dirty="0" smtClean="0"/>
          </a:p>
          <a:p>
            <a:r>
              <a:rPr lang="en-US" dirty="0" smtClean="0"/>
              <a:t>Fast Global Distribution</a:t>
            </a:r>
            <a:endParaRPr lang="en-US" dirty="0"/>
          </a:p>
          <a:p>
            <a:r>
              <a:rPr lang="en-US" dirty="0"/>
              <a:t>Fine grain protections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8880" y="4853570"/>
            <a:ext cx="5390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Credit: http</a:t>
            </a:r>
            <a:r>
              <a:rPr lang="en-US" sz="900" dirty="0"/>
              <a:t>://</a:t>
            </a:r>
            <a:r>
              <a:rPr lang="en-US" sz="900" dirty="0" err="1" smtClean="0"/>
              <a:t>gmunk.com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1245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Plugin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Perforce plugin support for Jenkins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45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1409" y="2902226"/>
            <a:ext cx="2842591" cy="2241274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Disambiguation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484"/>
            <a:ext cx="8229600" cy="20811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Community ‘Perforce’ plugin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/display/JENKINS/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Perforce+Plugin</a:t>
            </a: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Perforce Supported ‘P4’ plugin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/display/JENKINS/P4+Plugin</a:t>
            </a:r>
          </a:p>
        </p:txBody>
      </p:sp>
      <p:pic>
        <p:nvPicPr>
          <p:cNvPr id="6" name="Picture 5" descr="OblivionBub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2535" r="71568" b="42171"/>
          <a:stretch/>
        </p:blipFill>
        <p:spPr>
          <a:xfrm>
            <a:off x="6486678" y="3076725"/>
            <a:ext cx="2318498" cy="1815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8880" y="4853570"/>
            <a:ext cx="5390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Credit: http</a:t>
            </a:r>
            <a:r>
              <a:rPr lang="en-US" sz="900" dirty="0"/>
              <a:t>://</a:t>
            </a:r>
            <a:r>
              <a:rPr lang="en-US" sz="900" dirty="0" err="1"/>
              <a:t>gmunk.com</a:t>
            </a:r>
            <a:r>
              <a:rPr lang="en-US" sz="900" dirty="0"/>
              <a:t>/OBLIVION-GFX</a:t>
            </a:r>
          </a:p>
        </p:txBody>
      </p:sp>
    </p:spTree>
    <p:extLst>
      <p:ext uri="{BB962C8B-B14F-4D97-AF65-F5344CB8AC3E}">
        <p14:creationId xmlns:p14="http://schemas.microsoft.com/office/powerpoint/2010/main" val="13588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566075a08f9298f3105bf4fde7cde1e665e3a79"/>
</p:tagLst>
</file>

<file path=ppt/theme/theme1.xml><?xml version="1.0" encoding="utf-8"?>
<a:theme xmlns:a="http://schemas.openxmlformats.org/drawingml/2006/main" name="JW slide master">
  <a:themeElements>
    <a:clrScheme name="JW">
      <a:dk1>
        <a:srgbClr val="54575A"/>
      </a:dk1>
      <a:lt1>
        <a:srgbClr val="FFFFFF"/>
      </a:lt1>
      <a:dk2>
        <a:srgbClr val="006197"/>
      </a:dk2>
      <a:lt2>
        <a:srgbClr val="EEECE1"/>
      </a:lt2>
      <a:accent1>
        <a:srgbClr val="00ADBC"/>
      </a:accent1>
      <a:accent2>
        <a:srgbClr val="C36D16"/>
      </a:accent2>
      <a:accent3>
        <a:srgbClr val="CB3725"/>
      </a:accent3>
      <a:accent4>
        <a:srgbClr val="008D96"/>
      </a:accent4>
      <a:accent5>
        <a:srgbClr val="2C9A42"/>
      </a:accent5>
      <a:accent6>
        <a:srgbClr val="54575A"/>
      </a:accent6>
      <a:hlink>
        <a:srgbClr val="006197"/>
      </a:hlink>
      <a:folHlink>
        <a:srgbClr val="00ADBC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52DC8F82-EC8C-7D46-AA3A-ECE53E09C2CD}" vid="{375FB187-6E08-CE4C-9AC4-5A448CA29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Jenkins_World_16x9_7_18</Template>
  <TotalTime>5038</TotalTime>
  <Words>1962</Words>
  <Application>Microsoft Macintosh PowerPoint</Application>
  <PresentationFormat>On-screen Show (16:9)</PresentationFormat>
  <Paragraphs>396</Paragraphs>
  <Slides>42</Slides>
  <Notes>15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JW slide master</vt:lpstr>
      <vt:lpstr>Perforce Birds of a Feather</vt:lpstr>
      <vt:lpstr>Introduction</vt:lpstr>
      <vt:lpstr>The Perfect Monorepo</vt:lpstr>
      <vt:lpstr>PowerPoint Presentation</vt:lpstr>
      <vt:lpstr>PowerPoint Presentation</vt:lpstr>
      <vt:lpstr>One History</vt:lpstr>
      <vt:lpstr>PowerPoint Presentation</vt:lpstr>
      <vt:lpstr>P4 Plugin</vt:lpstr>
      <vt:lpstr>Disambiguation</vt:lpstr>
      <vt:lpstr>The ‘P4’ plugin</vt:lpstr>
      <vt:lpstr>Credentials</vt:lpstr>
      <vt:lpstr>Credentials</vt:lpstr>
      <vt:lpstr>Credentials</vt:lpstr>
      <vt:lpstr>Credentials</vt:lpstr>
      <vt:lpstr>Workspace Management</vt:lpstr>
      <vt:lpstr>Workspaces</vt:lpstr>
      <vt:lpstr>Workspaces</vt:lpstr>
      <vt:lpstr>Workspace</vt:lpstr>
      <vt:lpstr>Workspace</vt:lpstr>
      <vt:lpstr>Workspace</vt:lpstr>
      <vt:lpstr>Streams</vt:lpstr>
      <vt:lpstr>Variable expansion</vt:lpstr>
      <vt:lpstr>Perforce Operations</vt:lpstr>
      <vt:lpstr>CD Pipe</vt:lpstr>
      <vt:lpstr>SCM Operations</vt:lpstr>
      <vt:lpstr>Populate</vt:lpstr>
      <vt:lpstr>Unshelve</vt:lpstr>
      <vt:lpstr>Publish</vt:lpstr>
      <vt:lpstr>Publish</vt:lpstr>
      <vt:lpstr>Label</vt:lpstr>
      <vt:lpstr>Polling, Triggers and Reviews</vt:lpstr>
      <vt:lpstr>Polling… if you must</vt:lpstr>
      <vt:lpstr>Triggers</vt:lpstr>
      <vt:lpstr>Swarm</vt:lpstr>
      <vt:lpstr>P4 Groovy</vt:lpstr>
      <vt:lpstr>P4Groovy</vt:lpstr>
      <vt:lpstr>P4Groovy Methods</vt:lpstr>
      <vt:lpstr>P4Groovy Methods</vt:lpstr>
      <vt:lpstr>P4Groovy</vt:lpstr>
      <vt:lpstr>P4Groovy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Paul Allen</cp:lastModifiedBy>
  <cp:revision>100</cp:revision>
  <dcterms:created xsi:type="dcterms:W3CDTF">2016-08-25T09:49:34Z</dcterms:created>
  <dcterms:modified xsi:type="dcterms:W3CDTF">2016-09-14T17:55:06Z</dcterms:modified>
</cp:coreProperties>
</file>