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37"/>
  </p:notesMasterIdLst>
  <p:handoutMasterIdLst>
    <p:handoutMasterId r:id="rId38"/>
  </p:handoutMasterIdLst>
  <p:sldIdLst>
    <p:sldId id="267" r:id="rId2"/>
    <p:sldId id="268" r:id="rId3"/>
    <p:sldId id="295" r:id="rId4"/>
    <p:sldId id="292" r:id="rId5"/>
    <p:sldId id="293" r:id="rId6"/>
    <p:sldId id="271" r:id="rId7"/>
    <p:sldId id="294" r:id="rId8"/>
    <p:sldId id="296" r:id="rId9"/>
    <p:sldId id="273" r:id="rId10"/>
    <p:sldId id="274" r:id="rId11"/>
    <p:sldId id="297" r:id="rId12"/>
    <p:sldId id="275" r:id="rId13"/>
    <p:sldId id="276" r:id="rId14"/>
    <p:sldId id="277" r:id="rId15"/>
    <p:sldId id="298" r:id="rId16"/>
    <p:sldId id="278" r:id="rId17"/>
    <p:sldId id="279" r:id="rId18"/>
    <p:sldId id="301" r:id="rId19"/>
    <p:sldId id="302" r:id="rId20"/>
    <p:sldId id="280" r:id="rId21"/>
    <p:sldId id="281" r:id="rId22"/>
    <p:sldId id="282" r:id="rId23"/>
    <p:sldId id="283" r:id="rId24"/>
    <p:sldId id="304" r:id="rId25"/>
    <p:sldId id="303" r:id="rId26"/>
    <p:sldId id="284" r:id="rId27"/>
    <p:sldId id="299" r:id="rId28"/>
    <p:sldId id="285" r:id="rId29"/>
    <p:sldId id="286" r:id="rId30"/>
    <p:sldId id="287" r:id="rId31"/>
    <p:sldId id="288" r:id="rId32"/>
    <p:sldId id="300" r:id="rId33"/>
    <p:sldId id="289" r:id="rId34"/>
    <p:sldId id="290" r:id="rId35"/>
    <p:sldId id="262" r:id="rId36"/>
  </p:sldIdLst>
  <p:sldSz cx="9144000" cy="5143500" type="screen16x9"/>
  <p:notesSz cx="6858000" cy="9144000"/>
  <p:custDataLst>
    <p:tags r:id="rId3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88400"/>
    <a:srgbClr val="0B0B0B"/>
    <a:srgbClr val="EDC125"/>
    <a:srgbClr val="A19700"/>
    <a:srgbClr val="FBE369"/>
    <a:srgbClr val="CB3725"/>
    <a:srgbClr val="7F7F7F"/>
    <a:srgbClr val="DD5042"/>
    <a:srgbClr val="54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6" autoAdjust="0"/>
    <p:restoredTop sz="94322" autoAdjust="0"/>
  </p:normalViewPr>
  <p:slideViewPr>
    <p:cSldViewPr snapToGrid="0" snapToObjects="1">
      <p:cViewPr varScale="1">
        <p:scale>
          <a:sx n="247" d="100"/>
          <a:sy n="247" d="100"/>
        </p:scale>
        <p:origin x="208" y="800"/>
      </p:cViewPr>
      <p:guideLst>
        <p:guide orient="horz" pos="1215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C25C5-A3B4-42A0-B602-131E805BD9A3}" type="datetimeFigureOut">
              <a:rPr lang="en-US" altLang="en-US"/>
              <a:pPr/>
              <a:t>8/26/16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321862-BF0D-4FB5-98E7-4149378AF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5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F80DF3-6AF4-4014-BFA0-B3A601640F0D}" type="datetimeFigureOut">
              <a:rPr lang="en-US" altLang="en-US"/>
              <a:pPr/>
              <a:t>8/26/16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D85254-8E2D-4BA5-ABD8-827924C9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2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Preview Check Only – sync -k to</a:t>
            </a:r>
            <a:r>
              <a:rPr lang="en-GB" baseline="0" dirty="0" smtClean="0"/>
              <a:t> trigger polling</a:t>
            </a:r>
            <a:endParaRPr lang="en-GB" dirty="0" smtClean="0"/>
          </a:p>
          <a:p>
            <a:r>
              <a:rPr lang="en-GB" dirty="0" smtClean="0"/>
              <a:t>Sync</a:t>
            </a:r>
            <a:r>
              <a:rPr lang="en-GB" baseline="0" dirty="0" smtClean="0"/>
              <a:t> Only – no </a:t>
            </a:r>
            <a:r>
              <a:rPr lang="en-GB" baseline="0" dirty="0" err="1" smtClean="0"/>
              <a:t>cleanup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1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12072"/>
            <a:ext cx="6858000" cy="1109996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0527"/>
            <a:ext cx="6858000" cy="68632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57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583791"/>
            <a:ext cx="6858000" cy="5770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34316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72" y="2746504"/>
            <a:ext cx="1880892" cy="1886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54001" t="51079" r="7995" b="9806"/>
          <a:stretch/>
        </p:blipFill>
        <p:spPr>
          <a:xfrm>
            <a:off x="-1" y="-8681"/>
            <a:ext cx="1510890" cy="21360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2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85505" y="4411751"/>
            <a:ext cx="573225" cy="276999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ctr" anchorCtr="0">
            <a:spAutoFit/>
          </a:bodyPr>
          <a:lstStyle/>
          <a:p>
            <a:pPr algn="ctr"/>
            <a:r>
              <a:rPr lang="en-GB" sz="18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6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45615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18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060557" y="2697914"/>
            <a:ext cx="2083443" cy="244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2133" y="4814739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7" name="Footer Placeholder 17"/>
          <p:cNvSpPr txBox="1">
            <a:spLocks/>
          </p:cNvSpPr>
          <p:nvPr userDrawn="1"/>
        </p:nvSpPr>
        <p:spPr>
          <a:xfrm>
            <a:off x="7922133" y="4632724"/>
            <a:ext cx="1221867" cy="230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17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6" y="585323"/>
            <a:ext cx="3790742" cy="3801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54001" t="49219" r="7995" b="9807"/>
          <a:stretch/>
        </p:blipFill>
        <p:spPr>
          <a:xfrm>
            <a:off x="-1" y="2"/>
            <a:ext cx="1756849" cy="26018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0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7240" y="3972251"/>
            <a:ext cx="1011774" cy="553998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t" anchorCtr="0">
            <a:spAutoFit/>
          </a:bodyPr>
          <a:lstStyle/>
          <a:p>
            <a:pPr algn="ctr"/>
            <a:r>
              <a:rPr lang="en-GB" sz="36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1038"/>
            <a:ext cx="7886700" cy="346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65377" t="47337" r="7995" b="9808"/>
          <a:stretch/>
        </p:blipFill>
        <p:spPr>
          <a:xfrm>
            <a:off x="0" y="0"/>
            <a:ext cx="763195" cy="1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 userDrawn="1"/>
        </p:nvCxnSpPr>
        <p:spPr>
          <a:xfrm>
            <a:off x="0" y="778286"/>
            <a:ext cx="9143079" cy="0"/>
          </a:xfrm>
          <a:prstGeom prst="line">
            <a:avLst/>
          </a:prstGeom>
          <a:ln w="25400">
            <a:solidFill>
              <a:srgbClr val="B8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725288" y="828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-18288" y="4863704"/>
            <a:ext cx="2487168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© 2016 </a:t>
            </a:r>
            <a:r>
              <a:rPr lang="en-US" altLang="en-US" dirty="0" err="1" smtClean="0"/>
              <a:t>CloudBees</a:t>
            </a:r>
            <a:r>
              <a:rPr lang="en-US" altLang="en-US" dirty="0" smtClean="0"/>
              <a:t>, Inc.  All Rights Reserved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140700" y="110194"/>
            <a:ext cx="885825" cy="557899"/>
            <a:chOff x="8140700" y="110194"/>
            <a:chExt cx="885825" cy="557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0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 flipH="1" flipV="1">
              <a:off x="8515184" y="656065"/>
              <a:ext cx="511341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 flipV="1">
              <a:off x="8140700" y="652890"/>
              <a:ext cx="26352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1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9" r:id="rId2"/>
    <p:sldLayoutId id="2147483853" r:id="rId3"/>
    <p:sldLayoutId id="2147483857" r:id="rId4"/>
    <p:sldLayoutId id="2147483858" r:id="rId5"/>
    <p:sldLayoutId id="214748386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B884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88400"/>
        </a:buClr>
        <a:buFont typeface="LucidaGrande" charset="0"/>
        <a:buChar char="◦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88400"/>
        </a:buClr>
        <a:buSzPct val="100000"/>
        <a:buFont typeface="LucidaGrande" charset="0"/>
        <a:buChar char="◦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Courier New" charset="0"/>
        <a:buChar char="o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Perforce</a:t>
            </a:r>
            <a:r>
              <a:rPr lang="en-US" baseline="0" dirty="0" smtClean="0"/>
              <a:t> Birds of a Feather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1110952"/>
          </a:xfrm>
        </p:spPr>
        <p:txBody>
          <a:bodyPr>
            <a:normAutofit/>
          </a:bodyPr>
          <a:lstStyle/>
          <a:p>
            <a:r>
              <a:rPr lang="en-US" dirty="0" smtClean="0"/>
              <a:t>An introduction to the ‘P4’ Plugin and update on the latest features.</a:t>
            </a:r>
          </a:p>
          <a:p>
            <a:endParaRPr lang="en-US" dirty="0"/>
          </a:p>
          <a:p>
            <a:r>
              <a:rPr lang="en-US" sz="1200" i="1" dirty="0" smtClean="0"/>
              <a:t>Paul Allen – Perforce Software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‘P4’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Why</a:t>
            </a:r>
          </a:p>
          <a:p>
            <a:pPr marL="342900" lvl="1" indent="0">
              <a:buNone/>
            </a:pPr>
            <a:r>
              <a:rPr lang="en-US" dirty="0" smtClean="0"/>
              <a:t>Efficient use of Perforce to reduce server load.</a:t>
            </a:r>
          </a:p>
          <a:p>
            <a:r>
              <a:rPr lang="en-US" dirty="0" smtClean="0"/>
              <a:t> P4Java</a:t>
            </a:r>
          </a:p>
          <a:p>
            <a:pPr marL="342900" lvl="1" indent="0">
              <a:buNone/>
            </a:pPr>
            <a:r>
              <a:rPr lang="en-US" dirty="0" smtClean="0"/>
              <a:t>Pure </a:t>
            </a:r>
            <a:r>
              <a:rPr lang="en-US" dirty="0"/>
              <a:t>J</a:t>
            </a:r>
            <a:r>
              <a:rPr lang="en-US" dirty="0" smtClean="0"/>
              <a:t>ava solution</a:t>
            </a:r>
          </a:p>
          <a:p>
            <a:pPr marL="342900" lvl="1" indent="0">
              <a:buNone/>
            </a:pPr>
            <a:r>
              <a:rPr lang="en-US" dirty="0" smtClean="0"/>
              <a:t>No ‘P4’ executable to install and keep up-to-date.</a:t>
            </a:r>
          </a:p>
          <a:p>
            <a:r>
              <a:rPr lang="en-US" dirty="0" smtClean="0"/>
              <a:t> Latest features</a:t>
            </a:r>
          </a:p>
          <a:p>
            <a:pPr marL="342900" lvl="1" indent="0">
              <a:buNone/>
            </a:pPr>
            <a:r>
              <a:rPr lang="en-US" dirty="0" smtClean="0"/>
              <a:t>Streams, sync and clean up options</a:t>
            </a:r>
          </a:p>
        </p:txBody>
      </p:sp>
    </p:spTree>
    <p:extLst>
      <p:ext uri="{BB962C8B-B14F-4D97-AF65-F5344CB8AC3E}">
        <p14:creationId xmlns:p14="http://schemas.microsoft.com/office/powerpoint/2010/main" val="798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First the basics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36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</a:t>
            </a:r>
            <a:r>
              <a:rPr lang="en-US" baseline="0" dirty="0" smtClean="0"/>
              <a:t>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Configure a basic connection</a:t>
            </a:r>
          </a:p>
          <a:p>
            <a:r>
              <a:rPr lang="en-US" dirty="0" smtClean="0"/>
              <a:t> Managing Workspaces</a:t>
            </a:r>
          </a:p>
          <a:p>
            <a:r>
              <a:rPr lang="en-US" dirty="0" smtClean="0"/>
              <a:t> Source code management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i="1" dirty="0" smtClean="0"/>
              <a:t>All </a:t>
            </a:r>
            <a:r>
              <a:rPr lang="en-US" sz="2400" i="1" dirty="0"/>
              <a:t>from the perspective of </a:t>
            </a: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Jenkins Freestyle Job </a:t>
            </a:r>
            <a:r>
              <a:rPr lang="en-US" sz="2400" i="1" dirty="0"/>
              <a:t>and Pipeline DSL</a:t>
            </a:r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61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Connection</a:t>
            </a:r>
            <a:r>
              <a:rPr lang="en-US" baseline="0" dirty="0" smtClean="0"/>
              <a:t> information</a:t>
            </a:r>
          </a:p>
          <a:p>
            <a:pPr marL="342900" lvl="1" indent="0">
              <a:buNone/>
            </a:pPr>
            <a:r>
              <a:rPr lang="en-US" dirty="0" smtClean="0"/>
              <a:t>Perforce address and port</a:t>
            </a:r>
          </a:p>
          <a:p>
            <a:pPr marL="342900" lvl="1" indent="0">
              <a:buNone/>
            </a:pPr>
            <a:r>
              <a:rPr lang="en-US" baseline="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workshop.perforce.com:1666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Password</a:t>
            </a:r>
            <a:r>
              <a:rPr lang="en-US" baseline="0" dirty="0" smtClean="0"/>
              <a:t> credentials</a:t>
            </a:r>
          </a:p>
          <a:p>
            <a:pPr marL="342900" lvl="1" indent="0">
              <a:buNone/>
            </a:pPr>
            <a:r>
              <a:rPr lang="en-US" dirty="0" smtClean="0"/>
              <a:t>Username</a:t>
            </a:r>
          </a:p>
          <a:p>
            <a:pPr marL="342900" lvl="1" indent="0">
              <a:buNone/>
            </a:pPr>
            <a:r>
              <a:rPr lang="en-US" baseline="0" dirty="0" smtClean="0"/>
              <a:t>Password</a:t>
            </a:r>
          </a:p>
          <a:p>
            <a:pPr marL="342900" lvl="1" indent="0">
              <a:buNone/>
            </a:pPr>
            <a:r>
              <a:rPr lang="en-US" dirty="0" smtClean="0"/>
              <a:t>ID (useful to reference in the DSL)</a:t>
            </a:r>
          </a:p>
          <a:p>
            <a:pPr marL="342900" lvl="1" indent="0">
              <a:buNone/>
            </a:pPr>
            <a:r>
              <a:rPr lang="en-US" baseline="0" dirty="0" smtClean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94329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Ticket based</a:t>
            </a:r>
            <a:r>
              <a:rPr lang="en-US" baseline="0" dirty="0" smtClean="0"/>
              <a:t> security</a:t>
            </a:r>
          </a:p>
          <a:p>
            <a:pPr marL="342900" lvl="1" indent="0">
              <a:buNone/>
            </a:pPr>
            <a:r>
              <a:rPr lang="en-US" dirty="0" smtClean="0"/>
              <a:t>Perforce generated Ticket String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 p4 login –p</a:t>
            </a:r>
          </a:p>
          <a:p>
            <a:pPr marL="342900" lvl="1" indent="0">
              <a:buNone/>
            </a:pPr>
            <a:r>
              <a:rPr lang="de-D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4E034A8812F81B38229BF8FA62B0FEB1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baseline="0" dirty="0" smtClean="0"/>
              <a:t>Location of Perforce P4TICKET file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/home/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pallen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p4ticket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SSL </a:t>
            </a:r>
            <a:r>
              <a:rPr lang="en-US" dirty="0"/>
              <a:t>and </a:t>
            </a:r>
            <a:r>
              <a:rPr lang="en-US" dirty="0" smtClean="0"/>
              <a:t>Trust</a:t>
            </a:r>
          </a:p>
          <a:p>
            <a:pPr marL="342900" lvl="1" indent="0">
              <a:buNone/>
            </a:pPr>
            <a:r>
              <a:rPr lang="en-US" dirty="0" smtClean="0"/>
              <a:t>Check the SSL box to add the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ssl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/>
              <a:t> part to P4PORT</a:t>
            </a:r>
          </a:p>
          <a:p>
            <a:pPr marL="342900" lvl="1" indent="0">
              <a:buNone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trust </a:t>
            </a:r>
            <a:r>
              <a:rPr lang="en-US" dirty="0" smtClean="0"/>
              <a:t>or click test to get the fingerprint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Workspace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Jenkins and Perforce Workspaces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38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Jenkins workspace</a:t>
            </a:r>
          </a:p>
          <a:p>
            <a:pPr marL="342900" lvl="1" indent="0">
              <a:buNone/>
            </a:pPr>
            <a:r>
              <a:rPr lang="en-US" dirty="0" smtClean="0"/>
              <a:t>Location of files (on the master or slave) for Jenkins to </a:t>
            </a:r>
            <a:r>
              <a:rPr lang="en-US" dirty="0" smtClean="0"/>
              <a:t>build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Perforce workspace</a:t>
            </a:r>
          </a:p>
          <a:p>
            <a:pPr marL="342900" lvl="1" indent="0">
              <a:buNone/>
            </a:pPr>
            <a:r>
              <a:rPr lang="en-US" dirty="0" smtClean="0"/>
              <a:t>Location where Perforce will manage the versioned an non-versioned </a:t>
            </a:r>
            <a:r>
              <a:rPr lang="en-US" dirty="0" smtClean="0"/>
              <a:t>files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Shared root</a:t>
            </a:r>
          </a:p>
          <a:p>
            <a:pPr marL="342900" lvl="1" indent="0">
              <a:buNone/>
            </a:pPr>
            <a:r>
              <a:rPr lang="en-US" dirty="0" smtClean="0"/>
              <a:t>Recommend Perforce and Jenkins workspaces share the same root</a:t>
            </a:r>
          </a:p>
          <a:p>
            <a:pPr marL="342900" lvl="1" indent="0">
              <a:buNone/>
            </a:pPr>
            <a:r>
              <a:rPr lang="en-US" baseline="0" dirty="0" smtClean="0"/>
              <a:t>One Jenkins workspace to map to one Perforce workspace</a:t>
            </a:r>
          </a:p>
        </p:txBody>
      </p:sp>
    </p:spTree>
    <p:extLst>
      <p:ext uri="{BB962C8B-B14F-4D97-AF65-F5344CB8AC3E}">
        <p14:creationId xmlns:p14="http://schemas.microsoft.com/office/powerpoint/2010/main" val="2338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145491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View Mapping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9780" y="1605276"/>
            <a:ext cx="4239186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096" y="1605275"/>
            <a:ext cx="38447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1468" y="1605278"/>
            <a:ext cx="50908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-//{client}/Ace/docs/...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-//(client}/Ace/libs/...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//{client}/Ace/plugins/...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378574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Perforce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4778" y="1171038"/>
            <a:ext cx="4061011" cy="345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Jenkins Workspace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+---plugins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Perfect </a:t>
            </a:r>
            <a:r>
              <a:rPr lang="en-US" dirty="0" err="1"/>
              <a:t>M</a:t>
            </a:r>
            <a:r>
              <a:rPr lang="en-US" dirty="0" err="1" smtClean="0"/>
              <a:t>onorepo</a:t>
            </a:r>
            <a:endParaRPr lang="en-US" dirty="0" smtClean="0"/>
          </a:p>
          <a:p>
            <a:r>
              <a:rPr lang="en-US" dirty="0" smtClean="0"/>
              <a:t> P4 plugin</a:t>
            </a:r>
          </a:p>
          <a:p>
            <a:r>
              <a:rPr lang="en-US" dirty="0" smtClean="0"/>
              <a:t> Getting started</a:t>
            </a:r>
          </a:p>
          <a:p>
            <a:r>
              <a:rPr lang="en-US" dirty="0" smtClean="0"/>
              <a:t> Workspace management</a:t>
            </a:r>
          </a:p>
          <a:p>
            <a:r>
              <a:rPr lang="en-US" dirty="0" smtClean="0"/>
              <a:t> Polling, triggers and reviews</a:t>
            </a:r>
          </a:p>
          <a:p>
            <a:r>
              <a:rPr lang="en-US" dirty="0" smtClean="0"/>
              <a:t> P4 Groovy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r>
              <a:rPr lang="en-US" baseline="0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Workspace</a:t>
            </a:r>
          </a:p>
          <a:p>
            <a:pPr marL="342900" lvl="1" indent="0">
              <a:buNone/>
            </a:pPr>
            <a:r>
              <a:rPr lang="en-US" dirty="0"/>
              <a:t>Name </a:t>
            </a:r>
            <a:r>
              <a:rPr lang="en-US" dirty="0" smtClean="0"/>
              <a:t>	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${NODE_NAME}-${JOB_NAME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dirty="0" smtClean="0"/>
              <a:t>View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//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is-I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 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${NODE_NAME}-${JOB_NAME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}/</a:t>
            </a:r>
            <a:r>
              <a:rPr lang="is-I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Populate</a:t>
            </a:r>
          </a:p>
          <a:p>
            <a:pPr marL="342900" lvl="1" indent="0">
              <a:buNone/>
            </a:pPr>
            <a:r>
              <a:rPr lang="en-US" dirty="0" smtClean="0"/>
              <a:t>Synchronize the files in the Workspace</a:t>
            </a:r>
            <a:r>
              <a:rPr lang="en-US" dirty="0"/>
              <a:t> prior to </a:t>
            </a:r>
            <a:r>
              <a:rPr lang="en-US" dirty="0" smtClean="0"/>
              <a:t>build.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Unshelve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code into the Workspace prior to build.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Label</a:t>
            </a:r>
          </a:p>
          <a:p>
            <a:pPr marL="342900" lvl="1" indent="0">
              <a:buNone/>
            </a:pPr>
            <a:r>
              <a:rPr lang="en-US" dirty="0" smtClean="0"/>
              <a:t>Automatic label against the populated files in the Workspace, post build.</a:t>
            </a:r>
            <a:endParaRPr lang="en-US" dirty="0" smtClean="0"/>
          </a:p>
          <a:p>
            <a:r>
              <a:rPr lang="en-US" dirty="0" smtClean="0"/>
              <a:t> Publish</a:t>
            </a:r>
          </a:p>
          <a:p>
            <a:pPr marL="342900" lvl="1" indent="0">
              <a:buNone/>
            </a:pPr>
            <a:r>
              <a:rPr lang="en-US" dirty="0" smtClean="0"/>
              <a:t>Submit files back into Perforce, post build.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20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Auto Cleanup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:[$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AutoCleanImpl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modtime: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Force Clean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ForceCleanImpl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endParaRPr lang="en-US" dirty="0" smtClean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2" y="3391722"/>
            <a:ext cx="28511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2" y="1641817"/>
            <a:ext cx="2825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Unshelve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Build Step</a:t>
            </a: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the change as a Build step defined in the Job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resolve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'at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shelf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'12345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endParaRPr lang="en-US" dirty="0">
              <a:solidFill>
                <a:schemeClr val="accent4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Files are </a:t>
            </a:r>
            <a:r>
              <a:rPr lang="en-US" dirty="0" err="1" smtClean="0"/>
              <a:t>unshelved</a:t>
            </a:r>
            <a:r>
              <a:rPr lang="en-US" dirty="0" smtClean="0"/>
              <a:t> and resolved prior build.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0"/>
            <a:r>
              <a:rPr lang="en-US" dirty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Review</a:t>
            </a:r>
          </a:p>
          <a:p>
            <a:pPr marL="342900" lvl="1" indent="0">
              <a:buNone/>
            </a:pPr>
            <a:r>
              <a:rPr lang="en-US" baseline="0" dirty="0" smtClean="0"/>
              <a:t>Build triggered by Perforce Swarm.</a:t>
            </a:r>
          </a:p>
          <a:p>
            <a:pPr marL="342900" lvl="1" indent="0">
              <a:buNone/>
            </a:pPr>
            <a:r>
              <a:rPr lang="en-US" dirty="0" smtClean="0"/>
              <a:t>Review or Change </a:t>
            </a:r>
            <a:r>
              <a:rPr lang="en-US" dirty="0" err="1" smtClean="0"/>
              <a:t>unshelved</a:t>
            </a:r>
            <a:r>
              <a:rPr lang="en-US" dirty="0" smtClean="0"/>
              <a:t> into workspace prior to build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  <a:endParaRPr lang="en-US" dirty="0">
              <a:solidFill>
                <a:schemeClr val="accent4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28414" y="1561685"/>
            <a:ext cx="2563839" cy="1123950"/>
            <a:chOff x="3530184" y="3450445"/>
            <a:chExt cx="2563839" cy="1123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34"/>
            <a:stretch/>
          </p:blipFill>
          <p:spPr>
            <a:xfrm>
              <a:off x="3530184" y="3450445"/>
              <a:ext cx="1791324" cy="1123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92"/>
            <a:stretch/>
          </p:blipFill>
          <p:spPr>
            <a:xfrm>
              <a:off x="5456421" y="3450445"/>
              <a:ext cx="637602" cy="1123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4" r="51888"/>
            <a:stretch/>
          </p:blipFill>
          <p:spPr>
            <a:xfrm>
              <a:off x="5321508" y="3450445"/>
              <a:ext cx="134913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92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t="16419"/>
          <a:stretch/>
        </p:blipFill>
        <p:spPr>
          <a:xfrm>
            <a:off x="405805" y="1160317"/>
            <a:ext cx="2987040" cy="3299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5" y="2574722"/>
            <a:ext cx="3459480" cy="1884680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38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81951" y="1160317"/>
            <a:ext cx="5538061" cy="1105545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  <a:endParaRPr lang="en-US" sz="1200" dirty="0">
              <a:solidFill>
                <a:schemeClr val="accent4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0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Automatic</a:t>
            </a:r>
            <a:r>
              <a:rPr lang="en-US" baseline="0" dirty="0" smtClean="0"/>
              <a:t> label</a:t>
            </a:r>
          </a:p>
          <a:p>
            <a:pPr lvl="0"/>
            <a:r>
              <a:rPr lang="en-US" baseline="0" dirty="0" smtClean="0"/>
              <a:t>View</a:t>
            </a:r>
          </a:p>
          <a:p>
            <a:pPr lvl="0"/>
            <a:r>
              <a:rPr lang="en-US" baseline="0" dirty="0" smtClean="0"/>
              <a:t>Description</a:t>
            </a:r>
          </a:p>
          <a:p>
            <a:pPr lvl="0"/>
            <a:r>
              <a:rPr lang="en-US" baseline="0" dirty="0" smtClean="0"/>
              <a:t>Label on success</a:t>
            </a:r>
          </a:p>
        </p:txBody>
      </p:sp>
    </p:spTree>
    <p:extLst>
      <p:ext uri="{BB962C8B-B14F-4D97-AF65-F5344CB8AC3E}">
        <p14:creationId xmlns:p14="http://schemas.microsoft.com/office/powerpoint/2010/main" val="117952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Workspace </a:t>
            </a:r>
            <a:r>
              <a:rPr lang="en-US" dirty="0" smtClean="0"/>
              <a:t>setup</a:t>
            </a:r>
          </a:p>
          <a:p>
            <a:r>
              <a:rPr lang="en-US" dirty="0" smtClean="0"/>
              <a:t> Narrow</a:t>
            </a:r>
            <a:r>
              <a:rPr lang="en-US" baseline="0" dirty="0" smtClean="0"/>
              <a:t> </a:t>
            </a:r>
            <a:r>
              <a:rPr lang="en-US" baseline="0" dirty="0" smtClean="0"/>
              <a:t>views</a:t>
            </a:r>
            <a:endParaRPr lang="en-US" dirty="0" smtClean="0"/>
          </a:p>
          <a:p>
            <a:r>
              <a:rPr lang="en-US" dirty="0" smtClean="0"/>
              <a:t> Read/Write</a:t>
            </a:r>
            <a:r>
              <a:rPr lang="en-US" baseline="0" dirty="0" smtClean="0"/>
              <a:t> </a:t>
            </a:r>
            <a:r>
              <a:rPr lang="en-US" baseline="0" dirty="0" smtClean="0"/>
              <a:t>access</a:t>
            </a:r>
          </a:p>
          <a:p>
            <a:r>
              <a:rPr lang="en-US" baseline="0" dirty="0" smtClean="0"/>
              <a:t> Virtual </a:t>
            </a:r>
            <a:r>
              <a:rPr lang="en-US" baseline="0" dirty="0" smtClean="0"/>
              <a:t>streams</a:t>
            </a:r>
          </a:p>
        </p:txBody>
      </p:sp>
    </p:spTree>
    <p:extLst>
      <p:ext uri="{BB962C8B-B14F-4D97-AF65-F5344CB8AC3E}">
        <p14:creationId xmlns:p14="http://schemas.microsoft.com/office/powerpoint/2010/main" val="96972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Polling, Triggers and Reviews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Still polling?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682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</a:t>
            </a:r>
            <a:r>
              <a:rPr lang="en-US" dirty="0" err="1" smtClean="0"/>
              <a:t>vs</a:t>
            </a:r>
            <a:r>
              <a:rPr lang="en-US" dirty="0" smtClean="0"/>
              <a:t>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</a:t>
            </a:r>
          </a:p>
          <a:p>
            <a:r>
              <a:rPr lang="en-US" dirty="0" smtClean="0"/>
              <a:t>Filter</a:t>
            </a:r>
          </a:p>
          <a:p>
            <a:r>
              <a:rPr lang="en-US" dirty="0" smtClean="0"/>
              <a:t>Incremental builds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55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r>
              <a:rPr lang="en-US" baseline="0" dirty="0" smtClean="0"/>
              <a:t> </a:t>
            </a:r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</a:p>
          <a:p>
            <a:r>
              <a:rPr lang="en-US" dirty="0" smtClean="0"/>
              <a:t>Callbacks</a:t>
            </a:r>
          </a:p>
          <a:p>
            <a:r>
              <a:rPr lang="en-US" dirty="0" smtClean="0"/>
              <a:t>Browsing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Perfect </a:t>
            </a:r>
            <a:r>
              <a:rPr lang="en-GB" dirty="0" err="1" smtClean="0"/>
              <a:t>Monorepo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Monorepo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Walkthrough or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46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Walkthrough or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25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Groovy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P4 command access for Groovy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490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Walkthrough or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27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1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29284" y="4863704"/>
            <a:ext cx="1865376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bg1"/>
                </a:solidFill>
              </a:rPr>
              <a:t>© 2016 CloudBees, Inc.  All Rights Reserved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44000" cy="5143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7291" y="3866405"/>
            <a:ext cx="8522436" cy="7844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rule them all, One Repo to find them,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bring them all and in the server bind them.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-18288" y="4863704"/>
            <a:ext cx="2487168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Repo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1200" i="1" dirty="0" smtClean="0">
                <a:solidFill>
                  <a:srgbClr val="FFFFFF"/>
                </a:solidFill>
              </a:rPr>
              <a:t>The </a:t>
            </a:r>
            <a:r>
              <a:rPr lang="en-US" sz="1200" i="1" dirty="0" err="1" smtClean="0">
                <a:solidFill>
                  <a:srgbClr val="FFFFFF"/>
                </a:solidFill>
              </a:rPr>
              <a:t>Monorepo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43875" y="110194"/>
            <a:ext cx="879475" cy="557899"/>
            <a:chOff x="8143875" y="110194"/>
            <a:chExt cx="879475" cy="557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 flipH="1" flipV="1">
              <a:off x="8512009" y="646540"/>
              <a:ext cx="51134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 flipV="1">
              <a:off x="8143875" y="646540"/>
              <a:ext cx="26352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5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79" y="-9477"/>
            <a:ext cx="9249655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The </a:t>
            </a:r>
            <a:r>
              <a:rPr lang="en-US" sz="2400" dirty="0" err="1" smtClean="0">
                <a:solidFill>
                  <a:srgbClr val="FFFFFF"/>
                </a:solidFill>
              </a:rPr>
              <a:t>Monorepo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08372"/>
            <a:ext cx="8229600" cy="167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Store all sources, projects and sub projects;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even artifacts, tooling, docs and test reports...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endParaRPr lang="en-US" sz="2000" dirty="0" smtClean="0">
              <a:solidFill>
                <a:schemeClr val="bg1"/>
              </a:solidFill>
              <a:latin typeface="+mj-lt"/>
              <a:cs typeface="Avenir Book Oblique"/>
            </a:endParaRP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All in one place, but accessible everywhere</a:t>
            </a:r>
            <a:endParaRPr lang="en-US" sz="2000" dirty="0">
              <a:solidFill>
                <a:schemeClr val="bg1"/>
              </a:solidFill>
              <a:latin typeface="+mj-lt"/>
              <a:cs typeface="Avenir Boo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2975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" y="0"/>
            <a:ext cx="9143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SourceTime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0291"/>
            <a:ext cx="8229600" cy="8743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Build a view across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source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and time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Reproduce any source at any point in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43875" y="110194"/>
            <a:ext cx="879475" cy="557899"/>
            <a:chOff x="8143875" y="110194"/>
            <a:chExt cx="879475" cy="557899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 userDrawn="1"/>
          </p:nvCxnSpPr>
          <p:spPr>
            <a:xfrm flipH="1" flipV="1">
              <a:off x="8512009" y="646540"/>
              <a:ext cx="51134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 flipV="1">
              <a:off x="8143875" y="646540"/>
              <a:ext cx="26352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72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n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735360"/>
            <a:ext cx="6344023" cy="356106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Global Access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80117"/>
            <a:ext cx="8229600" cy="81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88400"/>
              </a:buClr>
              <a:buFont typeface="LucidaGrande" charset="0"/>
              <a:buNone/>
              <a:defRPr sz="2000">
                <a:solidFill>
                  <a:schemeClr val="bg1"/>
                </a:solidFill>
                <a:latin typeface="+mj-lt"/>
                <a:ea typeface="+mn-ea"/>
                <a:cs typeface="Avenir Book Oblique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>
                <a:latin typeface="+mn-lt"/>
                <a:ea typeface="+mn-ea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>
                <a:latin typeface="+mn-lt"/>
                <a:ea typeface="+mn-ea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>
                <a:latin typeface="+mn-lt"/>
                <a:ea typeface="+mn-ea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>
                <a:latin typeface="+mn-lt"/>
                <a:ea typeface="+mn-ea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9pPr>
          </a:lstStyle>
          <a:p>
            <a:r>
              <a:rPr lang="en-US" dirty="0"/>
              <a:t>Fast access across the global</a:t>
            </a:r>
          </a:p>
          <a:p>
            <a:r>
              <a:rPr lang="en-US" dirty="0"/>
              <a:t>Fine grain protections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65377" t="47337" r="7995" b="9808"/>
          <a:stretch/>
        </p:blipFill>
        <p:spPr>
          <a:xfrm>
            <a:off x="0" y="0"/>
            <a:ext cx="763195" cy="1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60131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4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Plugin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Perforce plugin support for Jenkins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4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409" y="2902226"/>
            <a:ext cx="2842591" cy="2241274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Disambiguation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484"/>
            <a:ext cx="8229600" cy="2081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Community ‘Perforce’ plugin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/display/JENKINS/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Perforce+Plugin</a:t>
            </a: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Perforce Supported ‘P4’ plugin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/display/JENKINS/P4+Plugin</a:t>
            </a:r>
          </a:p>
        </p:txBody>
      </p:sp>
      <p:pic>
        <p:nvPicPr>
          <p:cNvPr id="6" name="Picture 5" descr="OblivionBub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535" r="71568" b="42171"/>
          <a:stretch/>
        </p:blipFill>
        <p:spPr>
          <a:xfrm>
            <a:off x="6486678" y="3076725"/>
            <a:ext cx="2318498" cy="18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566075a08f9298f3105bf4fde7cde1e665e3a79"/>
</p:tagLst>
</file>

<file path=ppt/theme/theme1.xml><?xml version="1.0" encoding="utf-8"?>
<a:theme xmlns:a="http://schemas.openxmlformats.org/drawingml/2006/main" name="JW slide master">
  <a:themeElements>
    <a:clrScheme name="JW">
      <a:dk1>
        <a:srgbClr val="54575A"/>
      </a:dk1>
      <a:lt1>
        <a:srgbClr val="FFFFFF"/>
      </a:lt1>
      <a:dk2>
        <a:srgbClr val="006197"/>
      </a:dk2>
      <a:lt2>
        <a:srgbClr val="EEECE1"/>
      </a:lt2>
      <a:accent1>
        <a:srgbClr val="00ADBC"/>
      </a:accent1>
      <a:accent2>
        <a:srgbClr val="C36D16"/>
      </a:accent2>
      <a:accent3>
        <a:srgbClr val="CB3725"/>
      </a:accent3>
      <a:accent4>
        <a:srgbClr val="008D96"/>
      </a:accent4>
      <a:accent5>
        <a:srgbClr val="2C9A42"/>
      </a:accent5>
      <a:accent6>
        <a:srgbClr val="54575A"/>
      </a:accent6>
      <a:hlink>
        <a:srgbClr val="006197"/>
      </a:hlink>
      <a:folHlink>
        <a:srgbClr val="00ADB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DC8F82-EC8C-7D46-AA3A-ECE53E09C2CD}" vid="{375FB187-6E08-CE4C-9AC4-5A448CA29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Jenkins_World_16x9_7_18</Template>
  <TotalTime>566</TotalTime>
  <Words>798</Words>
  <Application>Microsoft Macintosh PowerPoint</Application>
  <PresentationFormat>On-screen Show (16:9)</PresentationFormat>
  <Paragraphs>239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.HelveticaNeueDeskInterface-Regular</vt:lpstr>
      <vt:lpstr>Andale Mono</vt:lpstr>
      <vt:lpstr>Apple Braille</vt:lpstr>
      <vt:lpstr>Avenir Book</vt:lpstr>
      <vt:lpstr>Avenir Book Oblique</vt:lpstr>
      <vt:lpstr>Calibri</vt:lpstr>
      <vt:lpstr>Courier New</vt:lpstr>
      <vt:lpstr>LucidaGrande</vt:lpstr>
      <vt:lpstr>MS PGothic</vt:lpstr>
      <vt:lpstr>Trebuchet MS</vt:lpstr>
      <vt:lpstr>Arial</vt:lpstr>
      <vt:lpstr>JW slide master</vt:lpstr>
      <vt:lpstr>Perforce Birds of a Feather</vt:lpstr>
      <vt:lpstr>Introduction</vt:lpstr>
      <vt:lpstr>The Perfect Monorepo</vt:lpstr>
      <vt:lpstr>PowerPoint Presentation</vt:lpstr>
      <vt:lpstr>PowerPoint Presentation</vt:lpstr>
      <vt:lpstr>SourceTime</vt:lpstr>
      <vt:lpstr>PowerPoint Presentation</vt:lpstr>
      <vt:lpstr>P4 Plugin</vt:lpstr>
      <vt:lpstr>Disambiguation</vt:lpstr>
      <vt:lpstr>The ‘P4’ plugin</vt:lpstr>
      <vt:lpstr>Getting started</vt:lpstr>
      <vt:lpstr>Getting started</vt:lpstr>
      <vt:lpstr>Credentials</vt:lpstr>
      <vt:lpstr>Credentials</vt:lpstr>
      <vt:lpstr>Workspace Management</vt:lpstr>
      <vt:lpstr>Workspaces</vt:lpstr>
      <vt:lpstr>Workspace</vt:lpstr>
      <vt:lpstr>Workspace</vt:lpstr>
      <vt:lpstr>Workspace</vt:lpstr>
      <vt:lpstr>Variable expansion</vt:lpstr>
      <vt:lpstr>SCM Stages</vt:lpstr>
      <vt:lpstr>Populate</vt:lpstr>
      <vt:lpstr>Unshelve</vt:lpstr>
      <vt:lpstr>Swarm</vt:lpstr>
      <vt:lpstr>Label</vt:lpstr>
      <vt:lpstr>Publish</vt:lpstr>
      <vt:lpstr>Polling, Triggers and Reviews</vt:lpstr>
      <vt:lpstr>Polling vs Triggers</vt:lpstr>
      <vt:lpstr>Swarm Reviews</vt:lpstr>
      <vt:lpstr>Classic Jobs</vt:lpstr>
      <vt:lpstr>Pipeline</vt:lpstr>
      <vt:lpstr>P4 Groovy</vt:lpstr>
      <vt:lpstr>P4 Groovy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35</cp:revision>
  <dcterms:created xsi:type="dcterms:W3CDTF">2016-08-25T09:49:34Z</dcterms:created>
  <dcterms:modified xsi:type="dcterms:W3CDTF">2016-08-26T16:06:16Z</dcterms:modified>
</cp:coreProperties>
</file>