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1" r:id="rId1"/>
  </p:sldMasterIdLst>
  <p:notesMasterIdLst>
    <p:notesMasterId r:id="rId40"/>
  </p:notesMasterIdLst>
  <p:handoutMasterIdLst>
    <p:handoutMasterId r:id="rId41"/>
  </p:handoutMasterIdLst>
  <p:sldIdLst>
    <p:sldId id="267" r:id="rId2"/>
    <p:sldId id="268" r:id="rId3"/>
    <p:sldId id="295" r:id="rId4"/>
    <p:sldId id="292" r:id="rId5"/>
    <p:sldId id="293" r:id="rId6"/>
    <p:sldId id="271" r:id="rId7"/>
    <p:sldId id="294" r:id="rId8"/>
    <p:sldId id="306" r:id="rId9"/>
    <p:sldId id="296" r:id="rId10"/>
    <p:sldId id="273" r:id="rId11"/>
    <p:sldId id="274" r:id="rId12"/>
    <p:sldId id="297" r:id="rId13"/>
    <p:sldId id="275" r:id="rId14"/>
    <p:sldId id="310" r:id="rId15"/>
    <p:sldId id="276" r:id="rId16"/>
    <p:sldId id="277" r:id="rId17"/>
    <p:sldId id="298" r:id="rId18"/>
    <p:sldId id="278" r:id="rId19"/>
    <p:sldId id="279" r:id="rId20"/>
    <p:sldId id="301" r:id="rId21"/>
    <p:sldId id="302" r:id="rId22"/>
    <p:sldId id="280" r:id="rId23"/>
    <p:sldId id="281" r:id="rId24"/>
    <p:sldId id="282" r:id="rId25"/>
    <p:sldId id="283" r:id="rId26"/>
    <p:sldId id="304" r:id="rId27"/>
    <p:sldId id="303" r:id="rId28"/>
    <p:sldId id="284" r:id="rId29"/>
    <p:sldId id="305" r:id="rId30"/>
    <p:sldId id="299" r:id="rId31"/>
    <p:sldId id="285" r:id="rId32"/>
    <p:sldId id="286" r:id="rId33"/>
    <p:sldId id="300" r:id="rId34"/>
    <p:sldId id="307" r:id="rId35"/>
    <p:sldId id="308" r:id="rId36"/>
    <p:sldId id="309" r:id="rId37"/>
    <p:sldId id="290" r:id="rId38"/>
    <p:sldId id="262" r:id="rId39"/>
  </p:sldIdLst>
  <p:sldSz cx="9144000" cy="5143500" type="screen16x9"/>
  <p:notesSz cx="6858000" cy="9144000"/>
  <p:custDataLst>
    <p:tags r:id="rId43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215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88400"/>
    <a:srgbClr val="0B0B0B"/>
    <a:srgbClr val="EDC125"/>
    <a:srgbClr val="A19700"/>
    <a:srgbClr val="FBE369"/>
    <a:srgbClr val="CB3725"/>
    <a:srgbClr val="7F7F7F"/>
    <a:srgbClr val="DD5042"/>
    <a:srgbClr val="5457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90" autoAdjust="0"/>
    <p:restoredTop sz="69085" autoAdjust="0"/>
  </p:normalViewPr>
  <p:slideViewPr>
    <p:cSldViewPr snapToGrid="0" snapToObjects="1">
      <p:cViewPr varScale="1">
        <p:scale>
          <a:sx n="118" d="100"/>
          <a:sy n="118" d="100"/>
        </p:scale>
        <p:origin x="-1184" y="-96"/>
      </p:cViewPr>
      <p:guideLst>
        <p:guide orient="horz" pos="1215"/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372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tags" Target="tags/tag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71C25C5-A3B4-42A0-B602-131E805BD9A3}" type="datetimeFigureOut">
              <a:rPr lang="en-US" altLang="en-US"/>
              <a:pPr/>
              <a:t>01/09/16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1321862-BF0D-4FB5-98E7-4149378AFD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01569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BF80DF3-6AF4-4014-BFA0-B3A601640F0D}" type="datetimeFigureOut">
              <a:rPr lang="en-US" altLang="en-US"/>
              <a:pPr/>
              <a:t>01/09/16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Click to edit Master text styles</a:t>
            </a:r>
          </a:p>
          <a:p>
            <a:pPr lvl="1"/>
            <a:r>
              <a:rPr lang="fr-FR" noProof="0" smtClean="0"/>
              <a:t>Second level</a:t>
            </a:r>
          </a:p>
          <a:p>
            <a:pPr lvl="2"/>
            <a:r>
              <a:rPr lang="fr-FR" noProof="0" smtClean="0"/>
              <a:t>Third level</a:t>
            </a:r>
          </a:p>
          <a:p>
            <a:pPr lvl="3"/>
            <a:r>
              <a:rPr lang="fr-FR" noProof="0" smtClean="0"/>
              <a:t>Fourth level</a:t>
            </a:r>
          </a:p>
          <a:p>
            <a:pPr lvl="4"/>
            <a:r>
              <a:rPr lang="fr-FR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ED85254-8E2D-4BA5-ABD8-827924C952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91279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1923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 storage limits</a:t>
            </a:r>
          </a:p>
          <a:p>
            <a:r>
              <a:rPr lang="en-GB" dirty="0" smtClean="0"/>
              <a:t>	Any</a:t>
            </a:r>
            <a:r>
              <a:rPr lang="en-GB" baseline="0" dirty="0" smtClean="0"/>
              <a:t> size any type, users with Petabytes of data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18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Cross project Mapping,</a:t>
            </a:r>
            <a:r>
              <a:rPr lang="en-GB" baseline="0" dirty="0" smtClean="0"/>
              <a:t> map any file from any repo in your view.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Global sequential identifier</a:t>
            </a:r>
          </a:p>
          <a:p>
            <a:r>
              <a:rPr lang="en-GB" dirty="0" smtClean="0"/>
              <a:t>	Global change number across all repos;</a:t>
            </a:r>
            <a:r>
              <a:rPr lang="en-GB" baseline="0" dirty="0" smtClean="0"/>
              <a:t> sequential so you know what happened when</a:t>
            </a:r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5640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Global distribution</a:t>
            </a:r>
          </a:p>
          <a:p>
            <a:r>
              <a:rPr lang="en-GB" dirty="0" smtClean="0"/>
              <a:t>	Distributed replicas (edge/commit)</a:t>
            </a:r>
            <a:r>
              <a:rPr lang="en-GB" baseline="0" dirty="0" smtClean="0"/>
              <a:t> and build servers, not to forget proxies (some sites proxies per-switch per-floor)</a:t>
            </a:r>
          </a:p>
          <a:p>
            <a:endParaRPr lang="en-GB" dirty="0" smtClean="0"/>
          </a:p>
          <a:p>
            <a:r>
              <a:rPr lang="en-GB" dirty="0" smtClean="0"/>
              <a:t>Fine grain protection</a:t>
            </a:r>
          </a:p>
          <a:p>
            <a:r>
              <a:rPr lang="en-GB" dirty="0" smtClean="0"/>
              <a:t>	Any level</a:t>
            </a:r>
            <a:r>
              <a:rPr lang="en-GB" baseline="0" dirty="0" smtClean="0"/>
              <a:t>, from none to fully encrypted traffic.  Access level as fine as you like even down to the individual file and restricted to user/group IP even proxy.</a:t>
            </a:r>
          </a:p>
          <a:p>
            <a:endParaRPr lang="en-GB" baseline="0" dirty="0" smtClean="0"/>
          </a:p>
          <a:p>
            <a:r>
              <a:rPr lang="en-GB" baseline="0" dirty="0" smtClean="0"/>
              <a:t>Distributed Client</a:t>
            </a:r>
          </a:p>
          <a:p>
            <a:r>
              <a:rPr lang="en-GB" baseline="0" dirty="0" smtClean="0"/>
              <a:t>	Little known fact that we have DVCS support built in.  Take any portion of the server and its history off-line and push you changes back later.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019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7520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C54D3-E577-494D-A964-D84D6EBF1C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48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2362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Preview Check Only – sync -k to</a:t>
            </a:r>
            <a:r>
              <a:rPr lang="en-GB" baseline="0" dirty="0" smtClean="0"/>
              <a:t> trigger polling</a:t>
            </a:r>
            <a:endParaRPr lang="en-GB" dirty="0" smtClean="0"/>
          </a:p>
          <a:p>
            <a:r>
              <a:rPr lang="en-GB" dirty="0" smtClean="0"/>
              <a:t>Sync</a:t>
            </a:r>
            <a:r>
              <a:rPr lang="en-GB" baseline="0" dirty="0" smtClean="0"/>
              <a:t> Only – no </a:t>
            </a:r>
            <a:r>
              <a:rPr lang="en-GB" baseline="0" dirty="0" err="1" smtClean="0"/>
              <a:t>cleanup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85254-8E2D-4BA5-ABD8-827924C9521B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9410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512072"/>
            <a:ext cx="6858000" cy="1109996"/>
          </a:xfrm>
        </p:spPr>
        <p:txBody>
          <a:bodyPr anchor="b">
            <a:normAutofit/>
          </a:bodyPr>
          <a:lstStyle>
            <a:lvl1pPr algn="l"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620527"/>
            <a:ext cx="6858000" cy="686324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51167" y="4837131"/>
            <a:ext cx="1186434" cy="273844"/>
          </a:xfrm>
          <a:prstGeom prst="rect">
            <a:avLst/>
          </a:prstGeom>
        </p:spPr>
        <p:txBody>
          <a:bodyPr/>
          <a:lstStyle/>
          <a:p>
            <a:fld id="{35FD804A-D16B-2A40-9A33-4E39FD5E05F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98570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118" y="583791"/>
            <a:ext cx="6858000" cy="577029"/>
          </a:xfrm>
        </p:spPr>
        <p:txBody>
          <a:bodyPr anchor="b">
            <a:normAutofit/>
          </a:bodyPr>
          <a:lstStyle>
            <a:lvl1pPr algn="ctr">
              <a:defRPr sz="2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118" y="1159282"/>
            <a:ext cx="6858000" cy="343162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672" y="2746504"/>
            <a:ext cx="1880892" cy="1886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/>
          <a:srcRect l="54001" t="51079" r="7995" b="9806"/>
          <a:stretch/>
        </p:blipFill>
        <p:spPr>
          <a:xfrm>
            <a:off x="-1" y="-8681"/>
            <a:ext cx="1510890" cy="213607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7051167" y="4837131"/>
            <a:ext cx="1186434" cy="273844"/>
          </a:xfrm>
          <a:prstGeom prst="rect">
            <a:avLst/>
          </a:prstGeom>
        </p:spPr>
        <p:txBody>
          <a:bodyPr/>
          <a:lstStyle/>
          <a:p>
            <a:fld id="{35FD804A-D16B-2A40-9A33-4E39FD5E05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/>
          <a:srcRect l="9449" t="12009" r="58268" b="47811"/>
          <a:stretch/>
        </p:blipFill>
        <p:spPr>
          <a:xfrm>
            <a:off x="7859210" y="2999700"/>
            <a:ext cx="1283869" cy="2145029"/>
          </a:xfrm>
          <a:prstGeom prst="rect">
            <a:avLst/>
          </a:prstGeom>
        </p:spPr>
      </p:pic>
      <p:sp>
        <p:nvSpPr>
          <p:cNvPr id="12" name="Footer Placeholder 17"/>
          <p:cNvSpPr txBox="1">
            <a:spLocks/>
          </p:cNvSpPr>
          <p:nvPr userDrawn="1"/>
        </p:nvSpPr>
        <p:spPr>
          <a:xfrm>
            <a:off x="6994017" y="4632724"/>
            <a:ext cx="1521333" cy="220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675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 dirty="0" smtClean="0">
                <a:solidFill>
                  <a:srgbClr val="CB3725"/>
                </a:solidFill>
              </a:rPr>
              <a:t>#</a:t>
            </a:r>
            <a:r>
              <a:rPr lang="en-US" altLang="en-US" sz="1050" dirty="0" err="1" smtClean="0">
                <a:solidFill>
                  <a:srgbClr val="CB3725"/>
                </a:solidFill>
              </a:rPr>
              <a:t>JenkinsWorld</a:t>
            </a:r>
            <a:endParaRPr lang="en-US" altLang="en-US" sz="1050" dirty="0" smtClean="0">
              <a:solidFill>
                <a:srgbClr val="CB3725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4285505" y="4411751"/>
            <a:ext cx="573225" cy="276999"/>
          </a:xfrm>
          <a:prstGeom prst="rect">
            <a:avLst/>
          </a:prstGeom>
          <a:solidFill>
            <a:srgbClr val="000000">
              <a:alpha val="6000"/>
            </a:srgbClr>
          </a:solidFill>
        </p:spPr>
        <p:txBody>
          <a:bodyPr wrap="square" lIns="36000" tIns="0" rIns="36000" bIns="0" rtlCol="0" anchor="ctr" anchorCtr="0">
            <a:spAutoFit/>
          </a:bodyPr>
          <a:lstStyle/>
          <a:p>
            <a:pPr algn="ctr"/>
            <a:r>
              <a:rPr lang="en-GB" sz="1800" b="0" dirty="0" smtClean="0">
                <a:solidFill>
                  <a:schemeClr val="bg1"/>
                </a:solidFill>
                <a:latin typeface="Apple Braille" charset="0"/>
                <a:ea typeface="Apple Braille" charset="0"/>
                <a:cs typeface="Apple Braille" charset="0"/>
              </a:rPr>
              <a:t>2016</a:t>
            </a:r>
            <a:endParaRPr lang="en-GB" sz="1800" b="0" dirty="0">
              <a:solidFill>
                <a:schemeClr val="bg1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565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1038"/>
            <a:ext cx="7886700" cy="3456159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68181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7060557" y="2697914"/>
            <a:ext cx="2083443" cy="2445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2133" y="4814739"/>
            <a:ext cx="1186434" cy="273844"/>
          </a:xfrm>
          <a:prstGeom prst="rect">
            <a:avLst/>
          </a:prstGeom>
        </p:spPr>
        <p:txBody>
          <a:bodyPr/>
          <a:lstStyle/>
          <a:p>
            <a:fld id="{35FD804A-D16B-2A40-9A33-4E39FD5E05F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  <p:sp>
        <p:nvSpPr>
          <p:cNvPr id="7" name="Footer Placeholder 17"/>
          <p:cNvSpPr txBox="1">
            <a:spLocks/>
          </p:cNvSpPr>
          <p:nvPr userDrawn="1"/>
        </p:nvSpPr>
        <p:spPr>
          <a:xfrm>
            <a:off x="7922133" y="4632724"/>
            <a:ext cx="1221867" cy="2309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675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 dirty="0" smtClean="0">
                <a:solidFill>
                  <a:srgbClr val="CB3725"/>
                </a:solidFill>
              </a:rPr>
              <a:t>#</a:t>
            </a:r>
            <a:r>
              <a:rPr lang="en-US" altLang="en-US" sz="1050" dirty="0" err="1" smtClean="0">
                <a:solidFill>
                  <a:srgbClr val="CB3725"/>
                </a:solidFill>
              </a:rPr>
              <a:t>JenkinsWorld</a:t>
            </a:r>
            <a:endParaRPr lang="en-US" altLang="en-US" sz="1050" dirty="0" smtClean="0">
              <a:solidFill>
                <a:srgbClr val="CB37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68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171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756" y="585323"/>
            <a:ext cx="3790742" cy="38014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/>
          <a:srcRect l="54001" t="49219" r="7995" b="9807"/>
          <a:stretch/>
        </p:blipFill>
        <p:spPr>
          <a:xfrm>
            <a:off x="-1" y="2"/>
            <a:ext cx="1756849" cy="260184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51167" y="4837131"/>
            <a:ext cx="1186434" cy="273844"/>
          </a:xfrm>
          <a:prstGeom prst="rect">
            <a:avLst/>
          </a:prstGeom>
        </p:spPr>
        <p:txBody>
          <a:bodyPr/>
          <a:lstStyle/>
          <a:p>
            <a:fld id="{35FD804A-D16B-2A40-9A33-4E39FD5E05F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/>
          <a:srcRect l="9449" t="12009" r="58268" b="47811"/>
          <a:stretch/>
        </p:blipFill>
        <p:spPr>
          <a:xfrm>
            <a:off x="7859210" y="2999700"/>
            <a:ext cx="1283869" cy="2145029"/>
          </a:xfrm>
          <a:prstGeom prst="rect">
            <a:avLst/>
          </a:prstGeom>
        </p:spPr>
      </p:pic>
      <p:sp>
        <p:nvSpPr>
          <p:cNvPr id="10" name="Footer Placeholder 17"/>
          <p:cNvSpPr txBox="1">
            <a:spLocks/>
          </p:cNvSpPr>
          <p:nvPr userDrawn="1"/>
        </p:nvSpPr>
        <p:spPr>
          <a:xfrm>
            <a:off x="6994017" y="4632724"/>
            <a:ext cx="1521333" cy="220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675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050" dirty="0" smtClean="0">
                <a:solidFill>
                  <a:srgbClr val="CB3725"/>
                </a:solidFill>
              </a:rPr>
              <a:t>#</a:t>
            </a:r>
            <a:r>
              <a:rPr lang="en-US" altLang="en-US" sz="1050" dirty="0" err="1" smtClean="0">
                <a:solidFill>
                  <a:srgbClr val="CB3725"/>
                </a:solidFill>
              </a:rPr>
              <a:t>JenkinsWorld</a:t>
            </a:r>
            <a:endParaRPr lang="en-US" altLang="en-US" sz="1050" dirty="0" smtClean="0">
              <a:solidFill>
                <a:srgbClr val="CB3725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4067240" y="3972251"/>
            <a:ext cx="1011774" cy="553998"/>
          </a:xfrm>
          <a:prstGeom prst="rect">
            <a:avLst/>
          </a:prstGeom>
          <a:solidFill>
            <a:srgbClr val="000000">
              <a:alpha val="6000"/>
            </a:srgbClr>
          </a:solidFill>
        </p:spPr>
        <p:txBody>
          <a:bodyPr wrap="square" lIns="36000" tIns="0" rIns="36000" bIns="0" rtlCol="0" anchor="t" anchorCtr="0">
            <a:spAutoFit/>
          </a:bodyPr>
          <a:lstStyle/>
          <a:p>
            <a:pPr algn="ctr"/>
            <a:r>
              <a:rPr lang="en-GB" sz="3600" b="0" dirty="0" smtClean="0">
                <a:solidFill>
                  <a:schemeClr val="bg1"/>
                </a:solidFill>
                <a:latin typeface="Apple Braille" charset="0"/>
                <a:ea typeface="Apple Braille" charset="0"/>
                <a:cs typeface="Apple Braille" charset="0"/>
              </a:rPr>
              <a:t>2016</a:t>
            </a:r>
            <a:endParaRPr lang="en-GB" sz="1800" b="0" dirty="0">
              <a:solidFill>
                <a:schemeClr val="bg1"/>
              </a:solidFill>
              <a:latin typeface="Apple Braille" charset="0"/>
              <a:ea typeface="Apple Braille" charset="0"/>
              <a:cs typeface="Apple Brail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147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emf"/><Relationship Id="rId9" Type="http://schemas.openxmlformats.org/officeDocument/2006/relationships/image" Target="../media/image2.emf"/><Relationship Id="rId10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77828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71038"/>
            <a:ext cx="7886700" cy="3461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8">
            <a:duotone>
              <a:prstClr val="black"/>
              <a:srgbClr val="EDC125">
                <a:tint val="45000"/>
                <a:satMod val="400000"/>
              </a:srgbClr>
            </a:duotone>
            <a:lum bright="22000" contrast="98000"/>
          </a:blip>
          <a:srcRect l="65377" t="47337" r="7995" b="9808"/>
          <a:stretch/>
        </p:blipFill>
        <p:spPr>
          <a:xfrm>
            <a:off x="0" y="0"/>
            <a:ext cx="763195" cy="1687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9">
            <a:duotone>
              <a:prstClr val="black"/>
              <a:srgbClr val="EDC125">
                <a:tint val="45000"/>
                <a:satMod val="400000"/>
              </a:srgbClr>
            </a:duotone>
            <a:lum bright="22000" contrast="98000"/>
          </a:blip>
          <a:srcRect l="9449" t="12009" r="58268" b="47811"/>
          <a:stretch/>
        </p:blipFill>
        <p:spPr>
          <a:xfrm>
            <a:off x="7859210" y="2998471"/>
            <a:ext cx="1283869" cy="21450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traight Connector 20"/>
          <p:cNvCxnSpPr/>
          <p:nvPr userDrawn="1"/>
        </p:nvCxnSpPr>
        <p:spPr>
          <a:xfrm>
            <a:off x="0" y="778286"/>
            <a:ext cx="9143079" cy="0"/>
          </a:xfrm>
          <a:prstGeom prst="line">
            <a:avLst/>
          </a:prstGeom>
          <a:ln w="25400">
            <a:solidFill>
              <a:srgbClr val="B88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1725288" y="8281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-18288" y="4863704"/>
            <a:ext cx="2487168" cy="220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altLang="en-US" dirty="0" smtClean="0"/>
              <a:t>© 2016 </a:t>
            </a:r>
            <a:r>
              <a:rPr lang="en-US" altLang="en-US" dirty="0" err="1" smtClean="0"/>
              <a:t>CloudBees</a:t>
            </a:r>
            <a:r>
              <a:rPr lang="en-US" altLang="en-US" dirty="0" smtClean="0"/>
              <a:t>, Inc.  All Rights Reserved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8140700" y="110194"/>
            <a:ext cx="885825" cy="557899"/>
            <a:chOff x="8140700" y="110194"/>
            <a:chExt cx="885825" cy="557899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10">
              <a:clrChange>
                <a:clrFrom>
                  <a:srgbClr val="C0372C"/>
                </a:clrFrom>
                <a:clrTo>
                  <a:srgbClr val="C0372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07"/>
            <a:stretch/>
          </p:blipFill>
          <p:spPr>
            <a:xfrm>
              <a:off x="8250728" y="110194"/>
              <a:ext cx="744812" cy="557899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 userDrawn="1"/>
          </p:nvCxnSpPr>
          <p:spPr>
            <a:xfrm flipH="1" flipV="1">
              <a:off x="8515184" y="656065"/>
              <a:ext cx="511341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 flipH="1" flipV="1">
              <a:off x="8140700" y="652890"/>
              <a:ext cx="263526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50164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9" r:id="rId2"/>
    <p:sldLayoutId id="2147483853" r:id="rId3"/>
    <p:sldLayoutId id="2147483857" r:id="rId4"/>
    <p:sldLayoutId id="2147483858" r:id="rId5"/>
    <p:sldLayoutId id="2147483862" r:id="rId6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rgbClr val="B88400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B88400"/>
        </a:buClr>
        <a:buFont typeface="LucidaGrande" charset="0"/>
        <a:buChar char="◦"/>
        <a:defRPr sz="165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B88400"/>
        </a:buClr>
        <a:buSzPct val="100000"/>
        <a:buFont typeface="LucidaGrande" charset="0"/>
        <a:buChar char="◦"/>
        <a:defRPr sz="15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C00000"/>
        </a:buClr>
        <a:buFont typeface="Courier New" charset="0"/>
        <a:buChar char="o"/>
        <a:defRPr sz="135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C00000"/>
        </a:buClr>
        <a:buFont typeface=".HelveticaNeueDeskInterface-Regular" charset="0"/>
        <a:buChar char="–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C00000"/>
        </a:buClr>
        <a:buFont typeface=".HelveticaNeueDeskInterface-Regular" charset="0"/>
        <a:buChar char="»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Relationship Id="rId3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1.emf"/><Relationship Id="rId5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Perforce</a:t>
            </a:r>
            <a:r>
              <a:rPr lang="en-US" baseline="0" dirty="0" smtClean="0"/>
              <a:t> Birds of a Feather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118" y="1159282"/>
            <a:ext cx="6858000" cy="1110952"/>
          </a:xfrm>
        </p:spPr>
        <p:txBody>
          <a:bodyPr>
            <a:normAutofit/>
          </a:bodyPr>
          <a:lstStyle/>
          <a:p>
            <a:r>
              <a:rPr lang="en-US" dirty="0" smtClean="0"/>
              <a:t>An introduction to the ‘P4’ Plugin and update on the latest features.</a:t>
            </a:r>
          </a:p>
          <a:p>
            <a:endParaRPr lang="en-US" dirty="0"/>
          </a:p>
          <a:p>
            <a:r>
              <a:rPr lang="en-US" sz="1200" i="1" dirty="0" smtClean="0"/>
              <a:t>Paul Allen – Perforce Software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8344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0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01409" y="2902226"/>
            <a:ext cx="2842591" cy="2241274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Disambiguation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8484"/>
            <a:ext cx="8229600" cy="2081121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Avenir Book"/>
                <a:cs typeface="Avenir Book"/>
              </a:rPr>
              <a:t> Community ‘Perforce’ plugin</a:t>
            </a:r>
          </a:p>
          <a:p>
            <a:pPr marL="457200" lvl="1" indent="0">
              <a:buNone/>
            </a:pPr>
            <a:r>
              <a:rPr lang="en-US" sz="1600" dirty="0" smtClean="0">
                <a:solidFill>
                  <a:srgbClr val="FFFFFF"/>
                </a:solidFill>
                <a:latin typeface="Avenir Book"/>
                <a:cs typeface="Avenir Book"/>
              </a:rPr>
              <a:t>https://</a:t>
            </a:r>
            <a:r>
              <a:rPr lang="en-US" sz="1600" dirty="0" err="1" smtClean="0">
                <a:solidFill>
                  <a:srgbClr val="FFFFFF"/>
                </a:solidFill>
                <a:latin typeface="Avenir Book"/>
                <a:cs typeface="Avenir Book"/>
              </a:rPr>
              <a:t>wiki.jenkins-ci.org</a:t>
            </a:r>
            <a:r>
              <a:rPr lang="en-US" sz="1600" dirty="0" smtClean="0">
                <a:solidFill>
                  <a:srgbClr val="FFFFFF"/>
                </a:solidFill>
                <a:latin typeface="Avenir Book"/>
                <a:cs typeface="Avenir Book"/>
              </a:rPr>
              <a:t>/display/JENKINS/</a:t>
            </a:r>
            <a:r>
              <a:rPr lang="en-US" sz="1600" dirty="0" err="1" smtClean="0">
                <a:solidFill>
                  <a:srgbClr val="FFFFFF"/>
                </a:solidFill>
                <a:latin typeface="Avenir Book"/>
                <a:cs typeface="Avenir Book"/>
              </a:rPr>
              <a:t>Perforce+Plugin</a:t>
            </a:r>
            <a:endParaRPr lang="en-US" sz="1600" dirty="0" smtClean="0">
              <a:solidFill>
                <a:srgbClr val="FFFFFF"/>
              </a:solidFill>
              <a:latin typeface="Avenir Book"/>
              <a:cs typeface="Avenir Book"/>
            </a:endParaRPr>
          </a:p>
          <a:p>
            <a:pPr marL="457200" lvl="1" indent="0">
              <a:buNone/>
            </a:pPr>
            <a:endParaRPr lang="en-US" sz="1600" dirty="0" smtClean="0">
              <a:solidFill>
                <a:srgbClr val="FFFFFF"/>
              </a:solidFill>
              <a:latin typeface="Avenir Book"/>
              <a:cs typeface="Avenir Book"/>
            </a:endParaRPr>
          </a:p>
          <a:p>
            <a:r>
              <a:rPr lang="en-US" sz="2800" dirty="0" smtClean="0">
                <a:solidFill>
                  <a:srgbClr val="FFFFFF"/>
                </a:solidFill>
                <a:latin typeface="Avenir Book"/>
                <a:cs typeface="Avenir Book"/>
              </a:rPr>
              <a:t> Perforce Supported ‘P4’ plugin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rgbClr val="FFFFFF"/>
                </a:solidFill>
                <a:latin typeface="Avenir Book"/>
                <a:cs typeface="Avenir Book"/>
              </a:rPr>
              <a:t>https://</a:t>
            </a:r>
            <a:r>
              <a:rPr lang="en-US" sz="1600" dirty="0" err="1">
                <a:solidFill>
                  <a:srgbClr val="FFFFFF"/>
                </a:solidFill>
                <a:latin typeface="Avenir Book"/>
                <a:cs typeface="Avenir Book"/>
              </a:rPr>
              <a:t>wiki.jenkins-ci.org</a:t>
            </a:r>
            <a:r>
              <a:rPr lang="en-US" sz="1600" dirty="0">
                <a:solidFill>
                  <a:srgbClr val="FFFFFF"/>
                </a:solidFill>
                <a:latin typeface="Avenir Book"/>
                <a:cs typeface="Avenir Book"/>
              </a:rPr>
              <a:t>/display/JENKINS/P4+Plugin</a:t>
            </a:r>
          </a:p>
        </p:txBody>
      </p:sp>
      <p:pic>
        <p:nvPicPr>
          <p:cNvPr id="6" name="Picture 5" descr="OblivionBubbl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t="22535" r="71568" b="42171"/>
          <a:stretch/>
        </p:blipFill>
        <p:spPr>
          <a:xfrm>
            <a:off x="6486678" y="3076725"/>
            <a:ext cx="2318498" cy="181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4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‘P4’ plugin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Why</a:t>
            </a:r>
          </a:p>
          <a:p>
            <a:pPr marL="342900" lvl="1" indent="0">
              <a:buNone/>
            </a:pPr>
            <a:r>
              <a:rPr lang="en-US" dirty="0" smtClean="0"/>
              <a:t>Efficient use of Perforce to reduce server load.</a:t>
            </a:r>
          </a:p>
          <a:p>
            <a:r>
              <a:rPr lang="en-US" dirty="0" smtClean="0"/>
              <a:t> P4Java</a:t>
            </a:r>
          </a:p>
          <a:p>
            <a:pPr marL="342900" lvl="1" indent="0">
              <a:buNone/>
            </a:pPr>
            <a:r>
              <a:rPr lang="en-US" dirty="0" smtClean="0"/>
              <a:t>Pure </a:t>
            </a:r>
            <a:r>
              <a:rPr lang="en-US" dirty="0"/>
              <a:t>J</a:t>
            </a:r>
            <a:r>
              <a:rPr lang="en-US" dirty="0" smtClean="0"/>
              <a:t>ava solution</a:t>
            </a:r>
          </a:p>
          <a:p>
            <a:pPr marL="342900" lvl="1" indent="0">
              <a:buNone/>
            </a:pPr>
            <a:r>
              <a:rPr lang="en-US" dirty="0" smtClean="0"/>
              <a:t>No ‘P4’ executable to install and keep up-to-date.</a:t>
            </a:r>
          </a:p>
          <a:p>
            <a:r>
              <a:rPr lang="en-US" dirty="0" smtClean="0"/>
              <a:t> Latest features</a:t>
            </a:r>
          </a:p>
          <a:p>
            <a:pPr marL="342900" lvl="1" indent="0">
              <a:buNone/>
            </a:pPr>
            <a:r>
              <a:rPr lang="en-US" dirty="0" smtClean="0"/>
              <a:t>Streams, sync and clean up options</a:t>
            </a:r>
          </a:p>
        </p:txBody>
      </p:sp>
    </p:spTree>
    <p:extLst>
      <p:ext uri="{BB962C8B-B14F-4D97-AF65-F5344CB8AC3E}">
        <p14:creationId xmlns:p14="http://schemas.microsoft.com/office/powerpoint/2010/main" val="798639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Getting started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First the basics</a:t>
            </a:r>
            <a:r>
              <a:rPr lang="is-IS" dirty="0" smtClean="0"/>
              <a:t>…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63361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</a:t>
            </a:r>
            <a:r>
              <a:rPr lang="en-US" baseline="0" dirty="0" smtClean="0"/>
              <a:t> started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Configure a basic connection</a:t>
            </a:r>
          </a:p>
          <a:p>
            <a:r>
              <a:rPr lang="en-US" dirty="0" smtClean="0"/>
              <a:t> Managing Workspaces</a:t>
            </a:r>
          </a:p>
          <a:p>
            <a:r>
              <a:rPr lang="en-US" dirty="0" smtClean="0"/>
              <a:t> Source code management</a:t>
            </a:r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sz="2400" i="1" dirty="0" smtClean="0"/>
              <a:t>from </a:t>
            </a:r>
            <a:r>
              <a:rPr lang="en-US" sz="2400" i="1" dirty="0"/>
              <a:t>the perspective of </a:t>
            </a:r>
            <a:r>
              <a:rPr lang="en-US" sz="2400" i="1" dirty="0" smtClean="0"/>
              <a:t>a</a:t>
            </a:r>
          </a:p>
          <a:p>
            <a:pPr marL="0" indent="0" algn="ctr">
              <a:buNone/>
            </a:pPr>
            <a:r>
              <a:rPr lang="en-US" sz="2400" i="1" dirty="0" smtClean="0"/>
              <a:t>Freestyle Job </a:t>
            </a:r>
            <a:r>
              <a:rPr lang="en-US" sz="2400" i="1" dirty="0"/>
              <a:t>and Pipeline DSL</a:t>
            </a:r>
            <a:endParaRPr lang="en-US" i="1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58610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Credentials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Perforce Credentials</a:t>
            </a:r>
            <a:endParaRPr lang="en-US" baseline="0" dirty="0" smtClean="0"/>
          </a:p>
          <a:p>
            <a:pPr marL="342900" lvl="1" indent="0">
              <a:buNone/>
            </a:pPr>
            <a:r>
              <a:rPr lang="en-US" dirty="0" smtClean="0"/>
              <a:t>Shared Credentials</a:t>
            </a:r>
          </a:p>
          <a:p>
            <a:pPr marL="342900" lvl="1" indent="0">
              <a:buNone/>
            </a:pPr>
            <a:r>
              <a:rPr lang="en-US" baseline="0" dirty="0" smtClean="0"/>
              <a:t>Managed from one location</a:t>
            </a:r>
          </a:p>
          <a:p>
            <a:pPr marL="342900" lvl="1" indent="0">
              <a:buNone/>
            </a:pPr>
            <a:r>
              <a:rPr lang="en-US" dirty="0" smtClean="0"/>
              <a:t>Independent from the Job configuration</a:t>
            </a:r>
          </a:p>
          <a:p>
            <a:pPr marL="342900" lvl="1" indent="0">
              <a:buNone/>
            </a:pPr>
            <a:r>
              <a:rPr lang="en-US" dirty="0" smtClean="0"/>
              <a:t>Update connection details in one location</a:t>
            </a:r>
          </a:p>
          <a:p>
            <a:pPr marL="342900" lvl="1" indent="0">
              <a:buNone/>
            </a:pPr>
            <a:endParaRPr lang="en-US" dirty="0" smtClean="0"/>
          </a:p>
          <a:p>
            <a:r>
              <a:rPr lang="en-US" dirty="0" smtClean="0"/>
              <a:t> Credential Types</a:t>
            </a:r>
          </a:p>
          <a:p>
            <a:pPr marL="342900" lvl="1" indent="0">
              <a:buNone/>
            </a:pPr>
            <a:r>
              <a:rPr lang="en-US" dirty="0" smtClean="0"/>
              <a:t>Perforce Password Credential</a:t>
            </a:r>
          </a:p>
          <a:p>
            <a:pPr marL="342900" lvl="1" indent="0">
              <a:buNone/>
            </a:pPr>
            <a:r>
              <a:rPr lang="en-US" dirty="0" smtClean="0"/>
              <a:t>Perforce Ticket Credential</a:t>
            </a:r>
            <a:endParaRPr lang="en-US" dirty="0"/>
          </a:p>
          <a:p>
            <a:pPr marL="3429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83382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Credentials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Connection</a:t>
            </a:r>
            <a:r>
              <a:rPr lang="en-US" baseline="0" dirty="0" smtClean="0"/>
              <a:t> information</a:t>
            </a:r>
          </a:p>
          <a:p>
            <a:pPr marL="342900" lvl="1" indent="0">
              <a:buNone/>
            </a:pPr>
            <a:r>
              <a:rPr lang="en-US" dirty="0" smtClean="0"/>
              <a:t>Username/Password</a:t>
            </a:r>
          </a:p>
          <a:p>
            <a:pPr marL="342900" lvl="1" indent="0">
              <a:buNone/>
            </a:pPr>
            <a:r>
              <a:rPr lang="en-US" dirty="0" smtClean="0"/>
              <a:t>Perforce address and port</a:t>
            </a:r>
          </a:p>
          <a:p>
            <a:pPr marL="342900" lvl="1" indent="0">
              <a:buNone/>
            </a:pPr>
            <a:r>
              <a:rPr lang="en-US" baseline="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workshop.perforce.com:1666</a:t>
            </a:r>
          </a:p>
          <a:p>
            <a:pPr marL="342900" lvl="1" indent="0">
              <a:buNone/>
            </a:pPr>
            <a:endParaRPr lang="en-US" baseline="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r>
              <a:rPr lang="en-US" dirty="0" smtClean="0"/>
              <a:t> Password</a:t>
            </a:r>
            <a:r>
              <a:rPr lang="en-US" baseline="0" dirty="0" smtClean="0"/>
              <a:t> credentials</a:t>
            </a:r>
          </a:p>
          <a:p>
            <a:pPr marL="342900" lvl="1" indent="0">
              <a:buNone/>
            </a:pPr>
            <a:r>
              <a:rPr lang="en-US" dirty="0" smtClean="0"/>
              <a:t>Username</a:t>
            </a:r>
          </a:p>
          <a:p>
            <a:pPr marL="342900" lvl="1" indent="0">
              <a:buNone/>
            </a:pPr>
            <a:r>
              <a:rPr lang="en-US" baseline="0" dirty="0" smtClean="0"/>
              <a:t>Password</a:t>
            </a:r>
          </a:p>
          <a:p>
            <a:pPr marL="342900" lvl="1" indent="0">
              <a:buNone/>
            </a:pPr>
            <a:r>
              <a:rPr lang="en-US" dirty="0" smtClean="0"/>
              <a:t>ID (useful to reference in the DSL)</a:t>
            </a:r>
          </a:p>
          <a:p>
            <a:pPr marL="342900" lvl="1" indent="0">
              <a:buNone/>
            </a:pPr>
            <a:r>
              <a:rPr lang="en-US" baseline="0" dirty="0" smtClean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943294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Credentials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Ticket based</a:t>
            </a:r>
            <a:r>
              <a:rPr lang="en-US" baseline="0" dirty="0" smtClean="0"/>
              <a:t> security</a:t>
            </a:r>
          </a:p>
          <a:p>
            <a:pPr marL="342900" lvl="1" indent="0">
              <a:buNone/>
            </a:pPr>
            <a:r>
              <a:rPr lang="en-US" dirty="0" smtClean="0"/>
              <a:t>Perforce generated Ticket String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$ p4 login –p</a:t>
            </a:r>
          </a:p>
          <a:p>
            <a:pPr marL="342900" lvl="1" indent="0">
              <a:buNone/>
            </a:pPr>
            <a:r>
              <a:rPr lang="de-DE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4E034A8812F81B38229BF8FA62B0FEB1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baseline="0" dirty="0" smtClean="0"/>
              <a:t>Location of Perforce P4TICKET file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/home/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pallen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/.p4ticket</a:t>
            </a:r>
          </a:p>
          <a:p>
            <a:pPr marL="342900" lvl="1" indent="0">
              <a:buNone/>
            </a:pPr>
            <a:endParaRPr lang="en-US" baseline="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r>
              <a:rPr lang="en-US" dirty="0" smtClean="0"/>
              <a:t> SSL </a:t>
            </a:r>
            <a:r>
              <a:rPr lang="en-US" dirty="0"/>
              <a:t>and </a:t>
            </a:r>
            <a:r>
              <a:rPr lang="en-US" dirty="0" smtClean="0"/>
              <a:t>Trust</a:t>
            </a:r>
          </a:p>
          <a:p>
            <a:pPr marL="342900" lvl="1" indent="0">
              <a:buNone/>
            </a:pPr>
            <a:r>
              <a:rPr lang="en-US" dirty="0" smtClean="0"/>
              <a:t>Check the SSL box to add the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ssl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dirty="0" smtClean="0"/>
              <a:t> part to P4PORT</a:t>
            </a:r>
          </a:p>
          <a:p>
            <a:pPr marL="342900" lvl="1" indent="0">
              <a:buNone/>
            </a:pPr>
            <a:r>
              <a:rPr lang="en-US" dirty="0" smtClean="0"/>
              <a:t>Use 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 trust </a:t>
            </a:r>
            <a:r>
              <a:rPr lang="en-US" dirty="0" smtClean="0"/>
              <a:t>or click test to get the fingerprint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513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Workspace Management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Jenkins and Perforce Workspaces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25388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Workspaces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Jenkins workspace</a:t>
            </a:r>
          </a:p>
          <a:p>
            <a:pPr marL="342900" lvl="1" indent="0">
              <a:buNone/>
            </a:pPr>
            <a:r>
              <a:rPr lang="en-US" dirty="0" smtClean="0"/>
              <a:t>Location of files (on the master or slave) for Jenkins to build</a:t>
            </a:r>
          </a:p>
          <a:p>
            <a:pPr marL="342900" lvl="1" indent="0">
              <a:buNone/>
            </a:pPr>
            <a:endParaRPr lang="en-US" dirty="0" smtClean="0"/>
          </a:p>
          <a:p>
            <a:r>
              <a:rPr lang="en-US" dirty="0" smtClean="0"/>
              <a:t> Perforce workspace</a:t>
            </a:r>
          </a:p>
          <a:p>
            <a:pPr marL="342900" lvl="1" indent="0">
              <a:buNone/>
            </a:pPr>
            <a:r>
              <a:rPr lang="en-US" dirty="0" smtClean="0"/>
              <a:t>Location where Perforce will manage the versioned an non-versioned files</a:t>
            </a:r>
          </a:p>
          <a:p>
            <a:pPr marL="342900" lvl="1" indent="0">
              <a:buNone/>
            </a:pP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Shared root</a:t>
            </a:r>
          </a:p>
          <a:p>
            <a:pPr marL="342900" lvl="1" indent="0">
              <a:buNone/>
            </a:pPr>
            <a:r>
              <a:rPr lang="en-US" dirty="0" smtClean="0"/>
              <a:t>Recommend Perforce and Jenkins workspaces share the same root</a:t>
            </a:r>
          </a:p>
          <a:p>
            <a:pPr marL="342900" lvl="1" indent="0">
              <a:buNone/>
            </a:pPr>
            <a:r>
              <a:rPr lang="en-US" baseline="0" dirty="0" smtClean="0"/>
              <a:t>One Jenkins workspace to map to one Perforce workspace</a:t>
            </a:r>
          </a:p>
        </p:txBody>
      </p:sp>
    </p:spTree>
    <p:extLst>
      <p:ext uri="{BB962C8B-B14F-4D97-AF65-F5344CB8AC3E}">
        <p14:creationId xmlns:p14="http://schemas.microsoft.com/office/powerpoint/2010/main" val="233875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Workspace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1038"/>
            <a:ext cx="3145491" cy="345615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View Mapping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src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+---test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docs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libs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BlastProject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 err="1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src</a:t>
            </a:r>
            <a:endParaRPr lang="en-US" strike="sngStrike" dirty="0">
              <a:solidFill>
                <a:schemeClr val="accent3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test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docs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libs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+---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blast.jar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389780" y="1605276"/>
            <a:ext cx="4239186" cy="3021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/...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-//depot/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/docs/...</a:t>
            </a: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-//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/libs/...</a:t>
            </a: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/libs/...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488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The Perfect </a:t>
            </a:r>
            <a:r>
              <a:rPr lang="en-US" dirty="0" err="1"/>
              <a:t>M</a:t>
            </a:r>
            <a:r>
              <a:rPr lang="en-US" dirty="0" err="1" smtClean="0"/>
              <a:t>onorepo</a:t>
            </a:r>
            <a:endParaRPr lang="en-US" dirty="0" smtClean="0"/>
          </a:p>
          <a:p>
            <a:r>
              <a:rPr lang="en-US" dirty="0" smtClean="0"/>
              <a:t> P4 plugin</a:t>
            </a:r>
          </a:p>
          <a:p>
            <a:r>
              <a:rPr lang="en-US" dirty="0" smtClean="0"/>
              <a:t> Getting started</a:t>
            </a:r>
          </a:p>
          <a:p>
            <a:r>
              <a:rPr lang="en-US" dirty="0" smtClean="0"/>
              <a:t> Workspace management</a:t>
            </a:r>
          </a:p>
          <a:p>
            <a:r>
              <a:rPr lang="en-US" dirty="0" smtClean="0"/>
              <a:t> Polling, triggers and reviews</a:t>
            </a:r>
          </a:p>
          <a:p>
            <a:r>
              <a:rPr lang="en-US" dirty="0" smtClean="0"/>
              <a:t> P4 Groovy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80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Workspace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61096" y="1605275"/>
            <a:ext cx="3844738" cy="3021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/...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-//depot/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/docs/...</a:t>
            </a: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-//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/libs/...</a:t>
            </a: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//depot/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BlastProject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/libs/...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721468" y="1605278"/>
            <a:ext cx="5090838" cy="3021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//{client}/Ace/...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-//{client}/Ace/docs/...</a:t>
            </a: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-//(client}/Ace/libs/...</a:t>
            </a: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//{client}/Ace/plugins/...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32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Workspace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1038"/>
            <a:ext cx="3378574" cy="345615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Perforce workspace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AceProject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src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+---test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docs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 smtClean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libs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BlastProject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 err="1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src</a:t>
            </a:r>
            <a:endParaRPr lang="en-US" strike="sngStrike" dirty="0">
              <a:solidFill>
                <a:schemeClr val="accent3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test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</a:t>
            </a:r>
            <a:r>
              <a:rPr lang="en-US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+---</a:t>
            </a:r>
            <a:r>
              <a:rPr lang="en-US" strike="sngStrike" dirty="0">
                <a:solidFill>
                  <a:schemeClr val="accent3"/>
                </a:solidFill>
                <a:latin typeface="Andale Mono" charset="0"/>
                <a:ea typeface="Andale Mono" charset="0"/>
                <a:cs typeface="Andale Mono" charset="0"/>
              </a:rPr>
              <a:t>docs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libs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blast.jar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374778" y="1171038"/>
            <a:ext cx="4061011" cy="3456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dirty="0" smtClean="0"/>
              <a:t>Jenkins Workspace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+---Ace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src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+---test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</a:t>
            </a:r>
            <a:endParaRPr lang="en-US" strike="sngStrike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</a:t>
            </a:r>
            <a:endParaRPr lang="en-US" strike="sngStrike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+---plugins</a:t>
            </a: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|</a:t>
            </a:r>
            <a:endParaRPr lang="en-US" strike="sngStrike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|</a:t>
            </a:r>
            <a:endParaRPr lang="en-US" strike="sngStrike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|</a:t>
            </a:r>
            <a:endParaRPr lang="en-US" strike="sngStrike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|</a:t>
            </a:r>
          </a:p>
          <a:p>
            <a:pPr marL="342900" lvl="1" indent="0" fontAlgn="auto">
              <a:spcAft>
                <a:spcPts val="0"/>
              </a:spcAft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|   |   +---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blast.jar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 fontAlgn="auto">
              <a:spcAft>
                <a:spcPts val="0"/>
              </a:spcAft>
              <a:buFont typeface="LucidaGrande" charset="0"/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839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</a:t>
            </a:r>
            <a:r>
              <a:rPr lang="en-US" baseline="0" dirty="0" smtClean="0"/>
              <a:t> expansion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Built in Variables</a:t>
            </a:r>
          </a:p>
          <a:p>
            <a:pPr marL="342900" lvl="1" indent="0">
              <a:buNone/>
            </a:pPr>
            <a:r>
              <a:rPr lang="en-US" dirty="0" smtClean="0"/>
              <a:t>/</a:t>
            </a:r>
            <a:r>
              <a:rPr lang="en-US" dirty="0" err="1" smtClean="0"/>
              <a:t>env-vars.html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 Perforce Variables</a:t>
            </a:r>
          </a:p>
          <a:p>
            <a:pPr marL="342900" lvl="1" indent="0">
              <a:buNone/>
            </a:pPr>
            <a:r>
              <a:rPr lang="en-US" dirty="0" smtClean="0"/>
              <a:t>P4_CHANGELIST		P4_CLIENT</a:t>
            </a:r>
          </a:p>
          <a:p>
            <a:pPr marL="342900" lvl="1" indent="0">
              <a:buNone/>
            </a:pPr>
            <a:r>
              <a:rPr lang="en-US" dirty="0" smtClean="0"/>
              <a:t>P4_PORT			P4_USER</a:t>
            </a:r>
          </a:p>
          <a:p>
            <a:pPr marL="342900" lvl="1" indent="0">
              <a:buNone/>
            </a:pPr>
            <a:r>
              <a:rPr lang="en-US" dirty="0" smtClean="0"/>
              <a:t>P4_TICKET</a:t>
            </a:r>
          </a:p>
          <a:p>
            <a:r>
              <a:rPr lang="en-US" dirty="0"/>
              <a:t> </a:t>
            </a:r>
            <a:r>
              <a:rPr lang="en-US" dirty="0" smtClean="0"/>
              <a:t>Workspace</a:t>
            </a:r>
          </a:p>
          <a:p>
            <a:pPr marL="342900" lvl="1" indent="0">
              <a:buNone/>
            </a:pPr>
            <a:r>
              <a:rPr lang="en-US" dirty="0"/>
              <a:t>Name </a:t>
            </a:r>
            <a:r>
              <a:rPr lang="en-US" dirty="0" smtClean="0"/>
              <a:t>	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jenkins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${NODE_NAME}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${JOB_NAME</a:t>
            </a:r>
            <a:r>
              <a:rPr lang="en-US" dirty="0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}</a:t>
            </a:r>
            <a:endParaRPr lang="en-US" dirty="0">
              <a:solidFill>
                <a:schemeClr val="accent2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/>
              <a:t>View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//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depot/</a:t>
            </a:r>
            <a:r>
              <a:rPr lang="is-I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… </a:t>
            </a:r>
            <a:r>
              <a:rPr lang="is-I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jenkins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${NODE_NAME}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-</a:t>
            </a:r>
            <a:r>
              <a:rPr lang="en-US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${JOB_NAME}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</a:t>
            </a:r>
            <a:r>
              <a:rPr lang="is-I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…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477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SCM Stages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Populate  </a:t>
            </a:r>
            <a:r>
              <a:rPr lang="en-US" sz="15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p4sync / checkout</a:t>
            </a: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/>
              <a:t>Synchronize the files in the Workspace</a:t>
            </a:r>
            <a:r>
              <a:rPr lang="en-US" dirty="0"/>
              <a:t> prior to </a:t>
            </a:r>
            <a:r>
              <a:rPr lang="en-US" dirty="0" smtClean="0"/>
              <a:t>build.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Unshelve</a:t>
            </a:r>
            <a:r>
              <a:rPr lang="en-US" dirty="0" smtClean="0"/>
              <a:t>  </a:t>
            </a:r>
            <a:r>
              <a:rPr lang="en-US" sz="15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p4unshelve</a:t>
            </a: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err="1" smtClean="0"/>
              <a:t>Unshelve</a:t>
            </a:r>
            <a:r>
              <a:rPr lang="en-US" dirty="0" smtClean="0"/>
              <a:t> code into the Workspace prior to build.</a:t>
            </a:r>
          </a:p>
          <a:p>
            <a:pPr marL="342900" lvl="1" indent="0">
              <a:buNone/>
            </a:pPr>
            <a:endParaRPr lang="en-US" dirty="0" smtClean="0"/>
          </a:p>
          <a:p>
            <a:r>
              <a:rPr lang="en-US" dirty="0" smtClean="0"/>
              <a:t> Label  </a:t>
            </a:r>
            <a:r>
              <a:rPr lang="en-US" sz="15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p4tag</a:t>
            </a: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/>
              <a:t>Automatic label against the populated files in the Workspace, post build.</a:t>
            </a:r>
          </a:p>
          <a:p>
            <a:r>
              <a:rPr lang="en-US" dirty="0" smtClean="0"/>
              <a:t> Publish  </a:t>
            </a:r>
            <a:r>
              <a:rPr lang="en-US" sz="15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p4publish</a:t>
            </a: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/>
              <a:t>Submit files back into Perforce, post build.</a:t>
            </a:r>
          </a:p>
        </p:txBody>
      </p:sp>
    </p:spTree>
    <p:extLst>
      <p:ext uri="{BB962C8B-B14F-4D97-AF65-F5344CB8AC3E}">
        <p14:creationId xmlns:p14="http://schemas.microsoft.com/office/powerpoint/2010/main" val="6252078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Populate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Auto Cleanup and Sync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populate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:[$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class: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err="1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AutoCleanImpl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delete:</a:t>
            </a:r>
            <a:r>
              <a:rPr lang="en-US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true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have:</a:t>
            </a:r>
            <a:r>
              <a:rPr lang="en-US" dirty="0" err="1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true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modtime:</a:t>
            </a:r>
            <a:r>
              <a:rPr lang="en-US" dirty="0" err="1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quiet:</a:t>
            </a:r>
            <a:r>
              <a:rPr lang="en-US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pin: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''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]</a:t>
            </a:r>
          </a:p>
          <a:p>
            <a:pPr marL="342900" lvl="1" indent="0">
              <a:buNone/>
            </a:pP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r>
              <a:rPr lang="en-US" dirty="0" smtClean="0"/>
              <a:t> Force Clean and Sync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populate: [$class: 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err="1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ForceCleanImpl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have:</a:t>
            </a:r>
            <a:r>
              <a:rPr lang="en-US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pin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''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quiet:</a:t>
            </a:r>
            <a:r>
              <a:rPr lang="en-US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true</a:t>
            </a:r>
            <a:endParaRPr lang="en-US" dirty="0" smtClean="0">
              <a:solidFill>
                <a:schemeClr val="accent2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]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042" y="3391722"/>
            <a:ext cx="2851150" cy="895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42" y="1641817"/>
            <a:ext cx="282575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01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Unshelve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 smtClean="0"/>
              <a:t> </a:t>
            </a:r>
            <a:r>
              <a:rPr lang="en-US" dirty="0" err="1" smtClean="0"/>
              <a:t>Unshelve</a:t>
            </a:r>
            <a:r>
              <a:rPr lang="en-US" dirty="0" smtClean="0"/>
              <a:t> Build Step</a:t>
            </a:r>
          </a:p>
          <a:p>
            <a:pPr marL="342900" lvl="1" indent="0">
              <a:buNone/>
            </a:pPr>
            <a:r>
              <a:rPr lang="en-US" dirty="0" err="1" smtClean="0"/>
              <a:t>Unshelve</a:t>
            </a:r>
            <a:r>
              <a:rPr lang="en-US" dirty="0" smtClean="0"/>
              <a:t> the change as a Build step defined in the Job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p4unshelve </a:t>
            </a:r>
            <a:r>
              <a:rPr lang="en-US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resolve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'at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shelf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'12345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</a:p>
          <a:p>
            <a:pPr marL="342900" lvl="1" indent="0">
              <a:buNone/>
            </a:pPr>
            <a:r>
              <a:rPr lang="en-US" dirty="0" smtClean="0"/>
              <a:t>Files are </a:t>
            </a:r>
            <a:r>
              <a:rPr lang="en-US" dirty="0" err="1" smtClean="0"/>
              <a:t>unshelved</a:t>
            </a:r>
            <a:r>
              <a:rPr lang="en-US" dirty="0" smtClean="0"/>
              <a:t> and resolved prior build.</a:t>
            </a:r>
          </a:p>
          <a:p>
            <a:pPr marL="342900" lvl="1" indent="0">
              <a:buNone/>
            </a:pPr>
            <a:endParaRPr lang="en-US" dirty="0" smtClean="0"/>
          </a:p>
          <a:p>
            <a:pPr lvl="0"/>
            <a:r>
              <a:rPr lang="en-US" dirty="0"/>
              <a:t> </a:t>
            </a:r>
            <a:r>
              <a:rPr lang="en-US" dirty="0" err="1" smtClean="0"/>
              <a:t>Unshelve</a:t>
            </a:r>
            <a:r>
              <a:rPr lang="en-US" dirty="0" smtClean="0"/>
              <a:t> Review</a:t>
            </a:r>
          </a:p>
          <a:p>
            <a:pPr marL="342900" lvl="1" indent="0">
              <a:buNone/>
            </a:pPr>
            <a:r>
              <a:rPr lang="en-US" baseline="0" dirty="0" smtClean="0"/>
              <a:t>Build triggered by Perforce Swarm.</a:t>
            </a:r>
          </a:p>
          <a:p>
            <a:pPr marL="342900" lvl="1" indent="0">
              <a:buNone/>
            </a:pPr>
            <a:r>
              <a:rPr lang="en-US" dirty="0" smtClean="0"/>
              <a:t>Review or Change </a:t>
            </a:r>
            <a:r>
              <a:rPr lang="en-US" dirty="0" err="1" smtClean="0"/>
              <a:t>unshelved</a:t>
            </a:r>
            <a:r>
              <a:rPr lang="en-US" dirty="0" smtClean="0"/>
              <a:t> into workspace prior to build</a:t>
            </a:r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https://</a:t>
            </a:r>
            <a:r>
              <a:rPr lang="en-US" dirty="0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swarm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dirty="0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deadbeef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@perforce.com:8443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/job/</a:t>
            </a:r>
            <a:r>
              <a:rPr lang="en-US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myJob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/review/build</a:t>
            </a:r>
          </a:p>
          <a:p>
            <a:pPr marL="342900" lvl="1" indent="0">
              <a:buNone/>
            </a:pP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?change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=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{change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}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&amp;status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=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{status}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&amp;review=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{review</a:t>
            </a:r>
            <a:r>
              <a:rPr lang="en-US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}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&amp;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pass=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{pass}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&amp;fail=</a:t>
            </a:r>
            <a:r>
              <a:rPr lang="en-US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{fail}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228414" y="1561685"/>
            <a:ext cx="2502190" cy="1123950"/>
            <a:chOff x="3530184" y="3450445"/>
            <a:chExt cx="2502190" cy="11239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634"/>
            <a:stretch/>
          </p:blipFill>
          <p:spPr>
            <a:xfrm>
              <a:off x="3530184" y="3450445"/>
              <a:ext cx="1791324" cy="11239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92"/>
            <a:stretch/>
          </p:blipFill>
          <p:spPr>
            <a:xfrm>
              <a:off x="5394772" y="3450445"/>
              <a:ext cx="637602" cy="11239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24" r="51888"/>
            <a:stretch/>
          </p:blipFill>
          <p:spPr>
            <a:xfrm>
              <a:off x="5310118" y="3450445"/>
              <a:ext cx="134913" cy="1123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49267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Swarm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6" t="16419"/>
          <a:stretch/>
        </p:blipFill>
        <p:spPr>
          <a:xfrm>
            <a:off x="405805" y="1160317"/>
            <a:ext cx="2987040" cy="32990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10" y="2574722"/>
            <a:ext cx="3459480" cy="1884680"/>
          </a:xfrm>
          <a:prstGeom prst="rect">
            <a:avLst/>
          </a:prstGeom>
          <a:effectLst>
            <a:outerShdw blurRad="63500" sx="104000" sy="104000" algn="ctr" rotWithShape="0">
              <a:prstClr val="black">
                <a:alpha val="38000"/>
              </a:prstClr>
            </a:outerShdw>
          </a:effectLst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481951" y="1160317"/>
            <a:ext cx="5538061" cy="1105545"/>
          </a:xfrm>
        </p:spPr>
        <p:txBody>
          <a:bodyPr>
            <a:normAutofit/>
          </a:bodyPr>
          <a:lstStyle/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https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://</a:t>
            </a:r>
            <a:r>
              <a:rPr lang="en-US" sz="1200" dirty="0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swarm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deadbeef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@perforce.com:8443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/job/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myJob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/review/build</a:t>
            </a:r>
          </a:p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?change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{change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}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&amp;status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{status}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&amp;review=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{review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}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&amp;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pass=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{pass}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&amp;fail=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{fail}</a:t>
            </a:r>
          </a:p>
        </p:txBody>
      </p:sp>
    </p:spTree>
    <p:extLst>
      <p:ext uri="{BB962C8B-B14F-4D97-AF65-F5344CB8AC3E}">
        <p14:creationId xmlns:p14="http://schemas.microsoft.com/office/powerpoint/2010/main" val="297000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1038"/>
            <a:ext cx="5312479" cy="3456159"/>
          </a:xfrm>
        </p:spPr>
        <p:txBody>
          <a:bodyPr/>
          <a:lstStyle/>
          <a:p>
            <a:pPr lvl="0"/>
            <a:r>
              <a:rPr lang="en-US" dirty="0" smtClean="0"/>
              <a:t> Automatic</a:t>
            </a:r>
            <a:r>
              <a:rPr lang="en-US" baseline="0" dirty="0" smtClean="0"/>
              <a:t> label</a:t>
            </a:r>
          </a:p>
          <a:p>
            <a:pPr marL="342900" lvl="1" indent="0">
              <a:buNone/>
            </a:pPr>
            <a:r>
              <a:rPr lang="en-US" baseline="0" dirty="0" smtClean="0"/>
              <a:t>Label on success option</a:t>
            </a:r>
          </a:p>
          <a:p>
            <a:pPr marL="342900" lvl="1" indent="0">
              <a:buNone/>
            </a:pPr>
            <a:r>
              <a:rPr lang="en-US" baseline="0" dirty="0" smtClean="0"/>
              <a:t>Uses Populate Client’s View</a:t>
            </a:r>
          </a:p>
          <a:p>
            <a:pPr lvl="0"/>
            <a:r>
              <a:rPr lang="en-US" baseline="0" dirty="0" smtClean="0"/>
              <a:t> Name &amp; Description</a:t>
            </a:r>
          </a:p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p4tag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rawLabelName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</a:t>
            </a:r>
            <a:r>
              <a:rPr lang="en-US" sz="1200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JOB_NAME}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-passed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</a:t>
            </a:r>
          </a:p>
          <a:p>
            <a:pPr marL="342900" lvl="1" indent="0">
              <a:buNone/>
            </a:pP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rawLabelDesc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''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'Jenkins job: </a:t>
            </a:r>
            <a:r>
              <a:rPr lang="en-US" sz="1200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${JOB_NAME}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Jenkins build: </a:t>
            </a:r>
            <a:r>
              <a:rPr lang="en-US" sz="1200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${BUILD_TAG}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Jenkins build date: </a:t>
            </a:r>
            <a:r>
              <a:rPr lang="en-US" sz="1200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${BUILD_ID}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Jenkins build number: </a:t>
            </a:r>
            <a:r>
              <a:rPr lang="en-US" sz="1200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${BUILD_NUMBER</a:t>
            </a:r>
            <a:r>
              <a:rPr lang="en-US" sz="1200" dirty="0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}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'''</a:t>
            </a:r>
            <a:endParaRPr lang="en-US" sz="12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224436" y="2281610"/>
            <a:ext cx="3569179" cy="1930400"/>
            <a:chOff x="1354301" y="2737433"/>
            <a:chExt cx="3569179" cy="19304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506"/>
            <a:stretch/>
          </p:blipFill>
          <p:spPr>
            <a:xfrm>
              <a:off x="4305093" y="2737433"/>
              <a:ext cx="618387" cy="19304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35"/>
            <a:stretch/>
          </p:blipFill>
          <p:spPr>
            <a:xfrm>
              <a:off x="1354301" y="2737433"/>
              <a:ext cx="3015048" cy="193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952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Publish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Connection &amp; Workspace </a:t>
            </a:r>
          </a:p>
          <a:p>
            <a:r>
              <a:rPr lang="en-US" dirty="0" smtClean="0"/>
              <a:t> Use a narrow</a:t>
            </a:r>
            <a:r>
              <a:rPr lang="en-US" baseline="0" dirty="0" smtClean="0"/>
              <a:t> view</a:t>
            </a:r>
            <a:endParaRPr lang="en-US" dirty="0" smtClean="0"/>
          </a:p>
          <a:p>
            <a:r>
              <a:rPr lang="en-US" baseline="0" dirty="0" smtClean="0"/>
              <a:t> Virtual stream</a:t>
            </a:r>
          </a:p>
          <a:p>
            <a:r>
              <a:rPr lang="en-US" dirty="0" smtClean="0"/>
              <a:t> Read/Write</a:t>
            </a:r>
            <a:r>
              <a:rPr lang="en-US" baseline="0" dirty="0" smtClean="0"/>
              <a:t> access for</a:t>
            </a:r>
            <a:r>
              <a:rPr lang="en-US" dirty="0" smtClean="0"/>
              <a:t> files</a:t>
            </a:r>
          </a:p>
          <a:p>
            <a:pPr marL="342900" lvl="1" indent="0">
              <a:buNone/>
            </a:pPr>
            <a:r>
              <a:rPr lang="en-US" baseline="0" dirty="0" smtClean="0"/>
              <a:t>Set Workspace option</a:t>
            </a:r>
            <a:r>
              <a:rPr lang="en-US" dirty="0" smtClean="0"/>
              <a:t> 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ALLWRITE</a:t>
            </a:r>
            <a:r>
              <a:rPr lang="en-US" dirty="0" smtClean="0"/>
              <a:t> or use </a:t>
            </a:r>
            <a:r>
              <a:rPr lang="en-US" dirty="0" err="1" smtClean="0"/>
              <a:t>filetype</a:t>
            </a:r>
            <a:r>
              <a:rPr lang="en-US" dirty="0" smtClean="0"/>
              <a:t> </a:t>
            </a:r>
            <a:r>
              <a:rPr lang="en-US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+w</a:t>
            </a:r>
            <a:r>
              <a:rPr lang="en-US" dirty="0" smtClean="0"/>
              <a:t> </a:t>
            </a: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9697266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Publish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851" y="1171038"/>
            <a:ext cx="3819785" cy="34561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p4publish 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credential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'phooey1666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publish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[</a:t>
            </a: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$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class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SubmitImpl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delete:</a:t>
            </a:r>
            <a:r>
              <a:rPr lang="en-US" sz="1200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description:</a:t>
            </a:r>
            <a:r>
              <a:rPr lang="en-US" sz="1200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'Build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: ${BUILD_TAG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}'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</a:t>
            </a: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onlyOnSuccess:</a:t>
            </a:r>
            <a:r>
              <a:rPr lang="en-US" sz="1200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reopen:</a:t>
            </a:r>
            <a:r>
              <a:rPr lang="en-US" sz="1200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],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workspace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 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[</a:t>
            </a: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$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class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StreamWorkspaceImpl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charset:</a:t>
            </a:r>
            <a:r>
              <a:rPr lang="en-US" sz="1200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'none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format: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 err="1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jenkins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-${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JOB_NAME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}-publish'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pinHost:</a:t>
            </a:r>
            <a:r>
              <a:rPr lang="en-US" sz="1200" dirty="0" err="1" smtClean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false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</a:t>
            </a:r>
            <a:endParaRPr lang="en-US" sz="1200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</a:t>
            </a:r>
            <a:r>
              <a:rPr lang="en-US" sz="1200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streamName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'//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streams/st1-main'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]</a:t>
            </a:r>
            <a:endParaRPr lang="en-US" sz="1200" baseline="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458" y="1311219"/>
            <a:ext cx="4258756" cy="331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44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The Perfect </a:t>
            </a:r>
            <a:r>
              <a:rPr lang="en-GB" dirty="0" err="1" smtClean="0"/>
              <a:t>Monorepo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What is a </a:t>
            </a:r>
            <a:r>
              <a:rPr lang="en-GB" dirty="0" err="1" smtClean="0"/>
              <a:t>Monorepo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1757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Polling, Triggers and Reviews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Still polling?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716823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Polling</a:t>
            </a:r>
            <a:r>
              <a:rPr lang="is-IS" dirty="0" smtClean="0"/>
              <a:t>… if you must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Pin at Label/Change</a:t>
            </a:r>
          </a:p>
          <a:p>
            <a:pPr marL="342900" lvl="1" indent="0">
              <a:buNone/>
            </a:pPr>
            <a:r>
              <a:rPr lang="en-US" dirty="0"/>
              <a:t>Pin build at Perforce Label</a:t>
            </a:r>
            <a:endParaRPr lang="en-US" dirty="0" smtClean="0"/>
          </a:p>
          <a:p>
            <a:r>
              <a:rPr lang="en-US" dirty="0" smtClean="0"/>
              <a:t> Polling build Filters</a:t>
            </a:r>
          </a:p>
          <a:p>
            <a:pPr marL="342900" lvl="1" indent="0">
              <a:buNone/>
            </a:pPr>
            <a:r>
              <a:rPr lang="en-US" dirty="0" smtClean="0"/>
              <a:t>Exclude changes from Depot path</a:t>
            </a:r>
          </a:p>
          <a:p>
            <a:pPr marL="342900" lvl="1" indent="0">
              <a:buNone/>
            </a:pPr>
            <a:r>
              <a:rPr lang="en-US" dirty="0" smtClean="0"/>
              <a:t>Exclude changes from user</a:t>
            </a:r>
          </a:p>
          <a:p>
            <a:pPr marL="342900" lvl="1" indent="0">
              <a:buNone/>
            </a:pPr>
            <a:r>
              <a:rPr lang="en-US" dirty="0" smtClean="0"/>
              <a:t>Exclude changes outside view mask</a:t>
            </a:r>
          </a:p>
          <a:p>
            <a:pPr marL="342900" lvl="1" indent="0">
              <a:buNone/>
            </a:pPr>
            <a:r>
              <a:rPr lang="en-US" dirty="0" smtClean="0"/>
              <a:t>Poll on Master using Latest Build</a:t>
            </a:r>
          </a:p>
          <a:p>
            <a:pPr marL="342900" lvl="1" indent="0">
              <a:buNone/>
            </a:pPr>
            <a:r>
              <a:rPr lang="en-US" dirty="0" smtClean="0"/>
              <a:t>Polling per Change</a:t>
            </a:r>
          </a:p>
          <a:p>
            <a:r>
              <a:rPr lang="en-US" dirty="0" smtClean="0"/>
              <a:t> Populate modes</a:t>
            </a:r>
          </a:p>
          <a:p>
            <a:pPr marL="342900" lvl="1" indent="0">
              <a:buNone/>
            </a:pPr>
            <a:r>
              <a:rPr lang="en-US" dirty="0" smtClean="0"/>
              <a:t>Preview check Only (sync –k)</a:t>
            </a:r>
          </a:p>
        </p:txBody>
      </p:sp>
    </p:spTree>
    <p:extLst>
      <p:ext uri="{BB962C8B-B14F-4D97-AF65-F5344CB8AC3E}">
        <p14:creationId xmlns:p14="http://schemas.microsoft.com/office/powerpoint/2010/main" val="9419556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Triggers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Perforce triggered build</a:t>
            </a:r>
          </a:p>
          <a:p>
            <a:r>
              <a:rPr lang="en-US" dirty="0" smtClean="0"/>
              <a:t> P4 Trigger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curl --header 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'Content-Type: application/</a:t>
            </a:r>
            <a:r>
              <a:rPr lang="en-US" sz="1200" dirty="0" err="1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json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\</a:t>
            </a:r>
          </a:p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--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request POST 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\</a:t>
            </a:r>
          </a:p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--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data 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"payload={change:200,p4port:\"perforce.com:1666\"}"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\</a:t>
            </a:r>
          </a:p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  http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://</a:t>
            </a: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jenkins:8080/p4/change</a:t>
            </a:r>
          </a:p>
          <a:p>
            <a:r>
              <a:rPr lang="en-US" dirty="0" smtClean="0"/>
              <a:t> P4 Review</a:t>
            </a:r>
          </a:p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[POST]</a:t>
            </a:r>
          </a:p>
          <a:p>
            <a:pPr marL="342900" lvl="1" indent="0">
              <a:buNone/>
            </a:pPr>
            <a:r>
              <a:rPr lang="en-US" sz="12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https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://</a:t>
            </a:r>
            <a:r>
              <a:rPr lang="en-US" sz="1200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swarm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:</a:t>
            </a:r>
            <a:r>
              <a:rPr lang="en-US" sz="1200" dirty="0">
                <a:solidFill>
                  <a:schemeClr val="accent2"/>
                </a:solidFill>
                <a:latin typeface="Andale Mono" charset="0"/>
                <a:ea typeface="Andale Mono" charset="0"/>
                <a:cs typeface="Andale Mono" charset="0"/>
              </a:rPr>
              <a:t>deadbeef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@perforce.com:8443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/job/</a:t>
            </a:r>
            <a:r>
              <a:rPr lang="en-US" sz="1200" dirty="0" err="1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myJob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/review/build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?change=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{change}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&amp;status=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{status}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&amp;review=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{review}</a:t>
            </a:r>
          </a:p>
          <a:p>
            <a:pPr marL="342900" lvl="1" indent="0">
              <a:buNone/>
            </a:pP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	&amp;pass=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{pass}</a:t>
            </a:r>
            <a:r>
              <a:rPr lang="en-US" sz="1200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&amp;fail=</a:t>
            </a:r>
            <a:r>
              <a:rPr lang="en-US" sz="1200" dirty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{fail</a:t>
            </a:r>
            <a:r>
              <a:rPr lang="en-US" sz="1200" dirty="0" smtClean="0">
                <a:solidFill>
                  <a:schemeClr val="accent4"/>
                </a:solidFill>
                <a:latin typeface="Andale Mono" charset="0"/>
                <a:ea typeface="Andale Mono" charset="0"/>
                <a:cs typeface="Andale Mono" charset="0"/>
              </a:rPr>
              <a:t>}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96344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P4 Groovy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P4 command access for Groovy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4304906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P4Groovy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SCM Steps</a:t>
            </a:r>
          </a:p>
          <a:p>
            <a:pPr marL="342900" lvl="1" indent="0">
              <a:buNone/>
            </a:pPr>
            <a:r>
              <a:rPr lang="en-US" dirty="0" smtClean="0"/>
              <a:t>Populate  	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p4sync / checkout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err="1" smtClean="0"/>
              <a:t>Unshelve</a:t>
            </a:r>
            <a:r>
              <a:rPr lang="en-US" dirty="0" smtClean="0"/>
              <a:t>  	</a:t>
            </a:r>
            <a:r>
              <a:rPr lang="en-US" sz="15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p4unshelve</a:t>
            </a:r>
            <a:endParaRPr lang="en-US" dirty="0" smtClean="0"/>
          </a:p>
          <a:p>
            <a:pPr marL="342900" lvl="1" indent="0">
              <a:buNone/>
            </a:pPr>
            <a:r>
              <a:rPr lang="en-US" dirty="0" smtClean="0"/>
              <a:t>Label  	</a:t>
            </a:r>
            <a:r>
              <a:rPr lang="en-US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p4tag</a:t>
            </a:r>
            <a:endParaRPr lang="en-US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smtClean="0"/>
              <a:t>Publish  	</a:t>
            </a:r>
            <a:r>
              <a:rPr lang="en-US" sz="1500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p4publish</a:t>
            </a:r>
            <a:r>
              <a:rPr lang="en-US" dirty="0" smtClean="0"/>
              <a:t> </a:t>
            </a:r>
          </a:p>
          <a:p>
            <a:pPr marL="342900" lvl="1" indent="0">
              <a:buNone/>
            </a:pP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P4Groovy</a:t>
            </a:r>
          </a:p>
          <a:p>
            <a:pPr marL="342900" lvl="1" indent="0">
              <a:buNone/>
            </a:pPr>
            <a:r>
              <a:rPr lang="en-US" dirty="0" smtClean="0"/>
              <a:t>Populate  	</a:t>
            </a:r>
            <a:r>
              <a:rPr lang="tr-TR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p4.run(</a:t>
            </a:r>
            <a:r>
              <a:rPr lang="tr-TR" dirty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'</a:t>
            </a:r>
            <a:r>
              <a:rPr lang="tr-TR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sync</a:t>
            </a:r>
            <a:r>
              <a:rPr lang="tr-TR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','-</a:t>
            </a:r>
            <a:r>
              <a:rPr lang="tr-TR" dirty="0" err="1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q</a:t>
            </a:r>
            <a:r>
              <a:rPr lang="tr-TR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, //...')</a:t>
            </a:r>
            <a:endParaRPr lang="en-US" dirty="0" smtClean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pPr marL="342900" lvl="1" indent="0">
              <a:buNone/>
            </a:pPr>
            <a:r>
              <a:rPr lang="en-US" dirty="0" err="1" smtClean="0"/>
              <a:t>Unshelve</a:t>
            </a:r>
            <a:r>
              <a:rPr lang="en-US" dirty="0" smtClean="0"/>
              <a:t>  	</a:t>
            </a:r>
            <a:r>
              <a:rPr lang="tr-TR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p4.run(’unshelve','-s123456') </a:t>
            </a:r>
          </a:p>
          <a:p>
            <a:pPr marL="342900" lvl="1" indent="0">
              <a:buNone/>
            </a:pPr>
            <a:r>
              <a:rPr lang="en-US" dirty="0" smtClean="0"/>
              <a:t>Label 	</a:t>
            </a:r>
            <a:r>
              <a:rPr lang="tr-TR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... </a:t>
            </a:r>
          </a:p>
          <a:p>
            <a:pPr marL="342900" lvl="1" indent="0">
              <a:buNone/>
            </a:pPr>
            <a:r>
              <a:rPr lang="en-US" dirty="0" smtClean="0"/>
              <a:t>Publish 	</a:t>
            </a:r>
            <a:r>
              <a:rPr lang="tr-TR" dirty="0" smtClean="0">
                <a:solidFill>
                  <a:schemeClr val="accent5"/>
                </a:solidFill>
                <a:latin typeface="Andale Mono" charset="0"/>
                <a:ea typeface="Andale Mono" charset="0"/>
                <a:cs typeface="Andale Mono" charset="0"/>
              </a:rPr>
              <a:t>...</a:t>
            </a:r>
            <a:r>
              <a:rPr lang="en-US" dirty="0" smtClean="0"/>
              <a:t> </a:t>
            </a:r>
          </a:p>
          <a:p>
            <a:pPr marL="342900" lvl="1" indent="0">
              <a:buNone/>
            </a:pP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1240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P4Groovy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Run Command</a:t>
            </a:r>
          </a:p>
          <a:p>
            <a:r>
              <a:rPr lang="en-US" dirty="0"/>
              <a:t> </a:t>
            </a:r>
            <a:r>
              <a:rPr lang="en-US" dirty="0" smtClean="0"/>
              <a:t>Fetch</a:t>
            </a:r>
          </a:p>
          <a:p>
            <a:r>
              <a:rPr lang="en-US" dirty="0" smtClean="0"/>
              <a:t> Save</a:t>
            </a:r>
          </a:p>
          <a:p>
            <a:r>
              <a:rPr lang="en-US" dirty="0"/>
              <a:t> </a:t>
            </a:r>
            <a:r>
              <a:rPr lang="en-US" dirty="0" smtClean="0"/>
              <a:t>Setters/Getters</a:t>
            </a: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7859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P4Groovy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 Example or Demo</a:t>
            </a:r>
            <a:endParaRPr lang="en-US" sz="1500" dirty="0">
              <a:solidFill>
                <a:schemeClr val="accent5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4847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6113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29284" y="4863704"/>
            <a:ext cx="1865376" cy="220698"/>
          </a:xfrm>
        </p:spPr>
        <p:txBody>
          <a:bodyPr/>
          <a:lstStyle/>
          <a:p>
            <a:pPr>
              <a:defRPr/>
            </a:pPr>
            <a:r>
              <a:rPr lang="en-US" altLang="en-US" smtClean="0">
                <a:solidFill>
                  <a:schemeClr val="bg1"/>
                </a:solidFill>
              </a:rPr>
              <a:t>© 2016 CloudBees, Inc.  All Rights Reserved</a:t>
            </a:r>
            <a:endParaRPr lang="en-US" alt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121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neR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80"/>
            <a:ext cx="9144000" cy="51435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67291" y="3866405"/>
            <a:ext cx="8522436" cy="784415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LucidaGrande" charset="0"/>
              <a:buNone/>
            </a:pPr>
            <a:r>
              <a:rPr lang="en-US" sz="2000" i="1" dirty="0" smtClean="0">
                <a:solidFill>
                  <a:srgbClr val="F7F4DF"/>
                </a:solidFill>
                <a:effectLst>
                  <a:glow rad="101600">
                    <a:srgbClr val="BC7033">
                      <a:alpha val="5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venir Book Oblique"/>
              </a:rPr>
              <a:t>One Repo to rule them all, One Repo to find them, </a:t>
            </a:r>
          </a:p>
          <a:p>
            <a:pPr marL="0" indent="0" fontAlgn="auto">
              <a:spcAft>
                <a:spcPts val="0"/>
              </a:spcAft>
              <a:buFont typeface="LucidaGrande" charset="0"/>
              <a:buNone/>
            </a:pPr>
            <a:r>
              <a:rPr lang="en-US" sz="2000" i="1" dirty="0" smtClean="0">
                <a:solidFill>
                  <a:srgbClr val="F7F4DF"/>
                </a:solidFill>
                <a:effectLst>
                  <a:glow rad="101600">
                    <a:srgbClr val="BC7033">
                      <a:alpha val="5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venir Book Oblique"/>
              </a:rPr>
              <a:t>One Repo to bring them all and in the server bind them.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-18288" y="4863704"/>
            <a:ext cx="2487168" cy="220698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EDC125">
                <a:tint val="45000"/>
                <a:satMod val="400000"/>
              </a:srgbClr>
            </a:duotone>
            <a:lum bright="22000" contrast="98000"/>
          </a:blip>
          <a:srcRect l="9449" t="12009" r="58268" b="47811"/>
          <a:stretch/>
        </p:blipFill>
        <p:spPr>
          <a:xfrm>
            <a:off x="7859210" y="2998471"/>
            <a:ext cx="1283869" cy="214502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28650" y="0"/>
            <a:ext cx="7886700" cy="778286"/>
          </a:xfrm>
          <a:prstGeom prst="rect">
            <a:avLst/>
          </a:prstGeom>
        </p:spPr>
        <p:txBody>
          <a:bodyPr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kern="1200">
                <a:solidFill>
                  <a:srgbClr val="B8840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One Repo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6513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479" y="-9477"/>
            <a:ext cx="9249655" cy="51435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28650" y="0"/>
            <a:ext cx="7886700" cy="778286"/>
          </a:xfrm>
          <a:prstGeom prst="rect">
            <a:avLst/>
          </a:prstGeom>
        </p:spPr>
        <p:txBody>
          <a:bodyPr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kern="1200">
                <a:solidFill>
                  <a:srgbClr val="B884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One Store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3960887"/>
            <a:ext cx="8229600" cy="7048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LucidaGrande" charset="0"/>
              <a:buNone/>
            </a:pPr>
            <a:r>
              <a:rPr lang="en-US" sz="2000" dirty="0" smtClean="0">
                <a:solidFill>
                  <a:schemeClr val="bg1"/>
                </a:solidFill>
                <a:latin typeface="+mj-lt"/>
                <a:cs typeface="Avenir Book Oblique"/>
              </a:rPr>
              <a:t>Store all sources, projects and sub projects; </a:t>
            </a:r>
          </a:p>
          <a:p>
            <a:pPr marL="0" indent="0" fontAlgn="auto">
              <a:spcAft>
                <a:spcPts val="0"/>
              </a:spcAft>
              <a:buFont typeface="LucidaGrande" charset="0"/>
              <a:buNone/>
            </a:pPr>
            <a:r>
              <a:rPr lang="en-US" sz="2000" dirty="0" smtClean="0">
                <a:solidFill>
                  <a:schemeClr val="bg1"/>
                </a:solidFill>
                <a:latin typeface="+mj-lt"/>
                <a:cs typeface="Avenir Book Oblique"/>
              </a:rPr>
              <a:t>even artifacts, tooling, docs and test reports...</a:t>
            </a:r>
          </a:p>
        </p:txBody>
      </p:sp>
    </p:spTree>
    <p:extLst>
      <p:ext uri="{BB962C8B-B14F-4D97-AF65-F5344CB8AC3E}">
        <p14:creationId xmlns:p14="http://schemas.microsoft.com/office/powerpoint/2010/main" val="1297587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aceTi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" y="0"/>
            <a:ext cx="9143148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One History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20291"/>
            <a:ext cx="8229600" cy="87433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  <a:latin typeface="+mj-lt"/>
                <a:cs typeface="Avenir Book Oblique"/>
              </a:rPr>
              <a:t>Boldly go across source 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Avenir Book Oblique"/>
              </a:rPr>
              <a:t>and time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+mj-lt"/>
                <a:cs typeface="Avenir Book Oblique"/>
              </a:rPr>
              <a:t>Reproduce any source at any point in time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2755" y="1804086"/>
            <a:ext cx="3136147" cy="250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40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onWor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17" y="735360"/>
            <a:ext cx="6344023" cy="356106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28650" y="0"/>
            <a:ext cx="7886700" cy="778286"/>
          </a:xfrm>
          <a:prstGeom prst="rect">
            <a:avLst/>
          </a:prstGeom>
        </p:spPr>
        <p:txBody>
          <a:bodyPr anchor="b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kern="1200">
                <a:solidFill>
                  <a:srgbClr val="B884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Global Access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3241039"/>
            <a:ext cx="8229600" cy="1659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indent="0" defTabSz="68580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B88400"/>
              </a:buClr>
              <a:buFont typeface="LucidaGrande" charset="0"/>
              <a:buNone/>
              <a:defRPr sz="2000">
                <a:solidFill>
                  <a:schemeClr val="bg1"/>
                </a:solidFill>
                <a:latin typeface="+mj-lt"/>
                <a:ea typeface="+mn-ea"/>
                <a:cs typeface="Avenir Book Oblique"/>
              </a:defRPr>
            </a:lvl1pPr>
            <a:lvl2pPr marL="5143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>
                <a:latin typeface="+mn-lt"/>
                <a:ea typeface="+mn-ea"/>
              </a:defRPr>
            </a:lvl2pPr>
            <a:lvl3pPr marL="8572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>
                <a:latin typeface="+mn-lt"/>
                <a:ea typeface="+mn-ea"/>
              </a:defRPr>
            </a:lvl3pPr>
            <a:lvl4pPr marL="12001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>
                <a:latin typeface="+mn-lt"/>
                <a:ea typeface="+mn-ea"/>
              </a:defRPr>
            </a:lvl4pPr>
            <a:lvl5pPr marL="15430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>
                <a:latin typeface="+mn-lt"/>
                <a:ea typeface="+mn-ea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  <a:ea typeface="+mn-ea"/>
              </a:defRPr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  <a:ea typeface="+mn-ea"/>
              </a:defRPr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  <a:ea typeface="+mn-ea"/>
              </a:defRPr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latin typeface="+mn-lt"/>
                <a:ea typeface="+mn-ea"/>
              </a:defRPr>
            </a:lvl9pPr>
          </a:lstStyle>
          <a:p>
            <a:r>
              <a:rPr lang="en-US" dirty="0" smtClean="0"/>
              <a:t>Any file any where</a:t>
            </a:r>
          </a:p>
          <a:p>
            <a:endParaRPr lang="en-US" dirty="0" smtClean="0"/>
          </a:p>
          <a:p>
            <a:r>
              <a:rPr lang="en-US" dirty="0" smtClean="0"/>
              <a:t>Fast Global Distribution</a:t>
            </a:r>
            <a:endParaRPr lang="en-US" dirty="0"/>
          </a:p>
          <a:p>
            <a:r>
              <a:rPr lang="en-US" dirty="0"/>
              <a:t>Fine grain protections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EDC125">
                <a:tint val="45000"/>
                <a:satMod val="400000"/>
              </a:srgbClr>
            </a:duotone>
            <a:lum bright="22000" contrast="98000"/>
          </a:blip>
          <a:srcRect l="65377" t="47337" r="7995" b="9808"/>
          <a:stretch/>
        </p:blipFill>
        <p:spPr>
          <a:xfrm>
            <a:off x="0" y="0"/>
            <a:ext cx="763195" cy="1687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EDC125">
                <a:tint val="45000"/>
                <a:satMod val="400000"/>
              </a:srgbClr>
            </a:duotone>
            <a:lum bright="22000" contrast="98000"/>
          </a:blip>
          <a:srcRect l="9449" t="12009" r="58268" b="47811"/>
          <a:stretch/>
        </p:blipFill>
        <p:spPr>
          <a:xfrm>
            <a:off x="7860131" y="2998471"/>
            <a:ext cx="1283869" cy="21450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2450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Perforce Helix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143875" y="110194"/>
            <a:ext cx="879475" cy="557899"/>
            <a:chOff x="8143875" y="110194"/>
            <a:chExt cx="879475" cy="557899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 rotWithShape="1">
            <a:blip r:embed="rId4">
              <a:clrChange>
                <a:clrFrom>
                  <a:srgbClr val="C0372C"/>
                </a:clrFrom>
                <a:clrTo>
                  <a:srgbClr val="C0372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07"/>
            <a:stretch/>
          </p:blipFill>
          <p:spPr>
            <a:xfrm>
              <a:off x="8250728" y="110194"/>
              <a:ext cx="744812" cy="557899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 userDrawn="1"/>
          </p:nvCxnSpPr>
          <p:spPr>
            <a:xfrm flipH="1" flipV="1">
              <a:off x="8512009" y="646540"/>
              <a:ext cx="511341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 flipH="1" flipV="1">
              <a:off x="8143875" y="646540"/>
              <a:ext cx="263526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/>
          <p:cNvSpPr txBox="1">
            <a:spLocks/>
          </p:cNvSpPr>
          <p:nvPr/>
        </p:nvSpPr>
        <p:spPr>
          <a:xfrm>
            <a:off x="628650" y="1171038"/>
            <a:ext cx="7886700" cy="3456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88400"/>
              </a:buClr>
              <a:buFont typeface="LucidaGrande" charset="0"/>
              <a:buChar char="◦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B88400"/>
              </a:buClr>
              <a:buSzPct val="100000"/>
              <a:buFont typeface="LucidaGrande" charset="0"/>
              <a:buChar char="◦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Courier New" charset="0"/>
              <a:buChar char="o"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–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.HelveticaNeueDeskInterface-Regular" charset="0"/>
              <a:buChar char="»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 The Ultimate </a:t>
            </a:r>
            <a:r>
              <a:rPr lang="en-US" dirty="0" err="1" smtClean="0"/>
              <a:t>Monorepo</a:t>
            </a:r>
            <a:endParaRPr lang="en-US" dirty="0" smtClean="0"/>
          </a:p>
          <a:p>
            <a:pPr lvl="1" fontAlgn="auto">
              <a:spcAft>
                <a:spcPts val="0"/>
              </a:spcAft>
            </a:pPr>
            <a:r>
              <a:rPr lang="en-US" dirty="0" smtClean="0"/>
              <a:t>No </a:t>
            </a:r>
            <a:r>
              <a:rPr lang="en-US" dirty="0"/>
              <a:t>storage limits</a:t>
            </a:r>
          </a:p>
          <a:p>
            <a:pPr lvl="1" fontAlgn="auto">
              <a:spcAft>
                <a:spcPts val="0"/>
              </a:spcAft>
            </a:pPr>
            <a:r>
              <a:rPr lang="en-US" dirty="0" smtClean="0"/>
              <a:t>Global sequential identifier</a:t>
            </a:r>
          </a:p>
          <a:p>
            <a:pPr lvl="1" fontAlgn="auto">
              <a:spcAft>
                <a:spcPts val="0"/>
              </a:spcAft>
            </a:pPr>
            <a:r>
              <a:rPr lang="en-US" dirty="0" smtClean="0"/>
              <a:t>Cross project mapping</a:t>
            </a:r>
            <a:endParaRPr lang="en-US" dirty="0"/>
          </a:p>
          <a:p>
            <a:pPr lvl="1" fontAlgn="auto">
              <a:spcAft>
                <a:spcPts val="0"/>
              </a:spcAft>
            </a:pPr>
            <a:r>
              <a:rPr lang="en-US" dirty="0"/>
              <a:t>Global distribution</a:t>
            </a:r>
          </a:p>
          <a:p>
            <a:pPr lvl="1" fontAlgn="auto">
              <a:spcAft>
                <a:spcPts val="0"/>
              </a:spcAft>
            </a:pPr>
            <a:r>
              <a:rPr lang="en-US" dirty="0"/>
              <a:t>Fine grain </a:t>
            </a:r>
            <a:r>
              <a:rPr lang="en-US" dirty="0" smtClean="0"/>
              <a:t>protection</a:t>
            </a:r>
          </a:p>
          <a:p>
            <a:pPr lvl="1" fontAlgn="auto">
              <a:spcAft>
                <a:spcPts val="0"/>
              </a:spcAft>
            </a:pPr>
            <a:r>
              <a:rPr lang="en-US" dirty="0" smtClean="0"/>
              <a:t>Distributed clients</a:t>
            </a:r>
            <a:endParaRPr lang="en-US" dirty="0"/>
          </a:p>
          <a:p>
            <a:pPr lvl="1" fontAlgn="auto">
              <a:spcAft>
                <a:spcPts val="0"/>
              </a:spcAft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33912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P4 Plugin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Perforce plugin support for Jenkins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2016 CloudBees, Inc.  All Rights Reserved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21455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RESOURCE_PATHS_HASH_PRESENTER" val="566075a08f9298f3105bf4fde7cde1e665e3a79"/>
</p:tagLst>
</file>

<file path=ppt/theme/theme1.xml><?xml version="1.0" encoding="utf-8"?>
<a:theme xmlns:a="http://schemas.openxmlformats.org/drawingml/2006/main" name="JW slide master">
  <a:themeElements>
    <a:clrScheme name="JW">
      <a:dk1>
        <a:srgbClr val="54575A"/>
      </a:dk1>
      <a:lt1>
        <a:srgbClr val="FFFFFF"/>
      </a:lt1>
      <a:dk2>
        <a:srgbClr val="006197"/>
      </a:dk2>
      <a:lt2>
        <a:srgbClr val="EEECE1"/>
      </a:lt2>
      <a:accent1>
        <a:srgbClr val="00ADBC"/>
      </a:accent1>
      <a:accent2>
        <a:srgbClr val="C36D16"/>
      </a:accent2>
      <a:accent3>
        <a:srgbClr val="CB3725"/>
      </a:accent3>
      <a:accent4>
        <a:srgbClr val="008D96"/>
      </a:accent4>
      <a:accent5>
        <a:srgbClr val="2C9A42"/>
      </a:accent5>
      <a:accent6>
        <a:srgbClr val="54575A"/>
      </a:accent6>
      <a:hlink>
        <a:srgbClr val="006197"/>
      </a:hlink>
      <a:folHlink>
        <a:srgbClr val="00ADBC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52DC8F82-EC8C-7D46-AA3A-ECE53E09C2CD}" vid="{375FB187-6E08-CE4C-9AC4-5A448CA29D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Jenkins_World_16x9_7_18</Template>
  <TotalTime>1003</TotalTime>
  <Words>1416</Words>
  <Application>Microsoft Macintosh PowerPoint</Application>
  <PresentationFormat>On-screen Show (16:9)</PresentationFormat>
  <Paragraphs>334</Paragraphs>
  <Slides>38</Slides>
  <Notes>8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JW slide master</vt:lpstr>
      <vt:lpstr>Perforce Birds of a Feather</vt:lpstr>
      <vt:lpstr>Introduction</vt:lpstr>
      <vt:lpstr>The Perfect Monorepo</vt:lpstr>
      <vt:lpstr>PowerPoint Presentation</vt:lpstr>
      <vt:lpstr>PowerPoint Presentation</vt:lpstr>
      <vt:lpstr>One History</vt:lpstr>
      <vt:lpstr>PowerPoint Presentation</vt:lpstr>
      <vt:lpstr>Perforce Helix</vt:lpstr>
      <vt:lpstr>P4 Plugin</vt:lpstr>
      <vt:lpstr>Disambiguation</vt:lpstr>
      <vt:lpstr>The ‘P4’ plugin</vt:lpstr>
      <vt:lpstr>Getting started</vt:lpstr>
      <vt:lpstr>Getting started</vt:lpstr>
      <vt:lpstr>Credentials</vt:lpstr>
      <vt:lpstr>Credentials</vt:lpstr>
      <vt:lpstr>Credentials</vt:lpstr>
      <vt:lpstr>Workspace Management</vt:lpstr>
      <vt:lpstr>Workspaces</vt:lpstr>
      <vt:lpstr>Workspace</vt:lpstr>
      <vt:lpstr>Workspace</vt:lpstr>
      <vt:lpstr>Workspace</vt:lpstr>
      <vt:lpstr>Variable expansion</vt:lpstr>
      <vt:lpstr>SCM Stages</vt:lpstr>
      <vt:lpstr>Populate</vt:lpstr>
      <vt:lpstr>Unshelve</vt:lpstr>
      <vt:lpstr>Swarm</vt:lpstr>
      <vt:lpstr>Label</vt:lpstr>
      <vt:lpstr>Publish</vt:lpstr>
      <vt:lpstr>Publish</vt:lpstr>
      <vt:lpstr>Polling, Triggers and Reviews</vt:lpstr>
      <vt:lpstr>Polling… if you must</vt:lpstr>
      <vt:lpstr>Triggers</vt:lpstr>
      <vt:lpstr>P4 Groovy</vt:lpstr>
      <vt:lpstr>P4Groovy</vt:lpstr>
      <vt:lpstr>P4Groovy</vt:lpstr>
      <vt:lpstr>P4Groovy</vt:lpstr>
      <vt:lpstr>Questions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Microsoft Office User</dc:creator>
  <cp:lastModifiedBy>Paul Allen</cp:lastModifiedBy>
  <cp:revision>61</cp:revision>
  <dcterms:created xsi:type="dcterms:W3CDTF">2016-08-25T09:49:34Z</dcterms:created>
  <dcterms:modified xsi:type="dcterms:W3CDTF">2016-09-01T23:11:21Z</dcterms:modified>
</cp:coreProperties>
</file>