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86" r:id="rId4"/>
    <p:sldId id="290" r:id="rId5"/>
    <p:sldId id="291" r:id="rId6"/>
    <p:sldId id="294" r:id="rId7"/>
    <p:sldId id="292" r:id="rId8"/>
    <p:sldId id="293" r:id="rId9"/>
  </p:sldIdLst>
  <p:sldSz cx="9144000" cy="6858000" type="screen4x3"/>
  <p:notesSz cx="6858000" cy="9180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2"/>
    <p:restoredTop sz="94679"/>
  </p:normalViewPr>
  <p:slideViewPr>
    <p:cSldViewPr>
      <p:cViewPr>
        <p:scale>
          <a:sx n="177" d="100"/>
          <a:sy n="177" d="100"/>
        </p:scale>
        <p:origin x="2616" y="10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861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2009 Perforce User Conference</a:t>
            </a:r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6287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99013"/>
            <a:ext cx="5026025" cy="365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185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21725"/>
            <a:ext cx="2968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35235E9E-BDCC-467A-9835-E5DDF7D32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96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867B7C-0E06-4B7F-8354-9FFE5CC68C79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D348827-69BF-4E27-8A61-C4E7BD9D908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B1C3C5-BE17-4431-A187-7592ACD4A57E}" type="slidenum">
              <a:rPr lang="en-US"/>
              <a:pPr/>
              <a:t>3</a:t>
            </a:fld>
            <a:endParaRPr lang="en-US"/>
          </a:p>
        </p:txBody>
      </p:sp>
      <p:sp>
        <p:nvSpPr>
          <p:cNvPr id="3174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174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p4d</a:t>
            </a:r>
            <a:r>
              <a:rPr lang="en-US" baseline="0" dirty="0"/>
              <a:t> 99.1 added ‘-z’ flag to –z.  Tested as far back as 2005.x, but should work with older versions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5235E9E-BDCC-467A-9835-E5DDF7D32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5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Discuss that these are sample underlying commands for illustration. The ‘p4 configure’ is done separately, and the rest by the </a:t>
            </a:r>
            <a:r>
              <a:rPr lang="en-US" dirty="0" err="1"/>
              <a:t>live_checkpoint.sh</a:t>
            </a:r>
            <a:r>
              <a:rPr lang="en-US" dirty="0"/>
              <a:t> script.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6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dirty="0"/>
              <a:t>Discuss that these are sample underlying commands for illustration. This is done by the </a:t>
            </a:r>
            <a:r>
              <a:rPr lang="en-US" dirty="0" err="1"/>
              <a:t>daily_checkpoint.sh</a:t>
            </a:r>
            <a:r>
              <a:rPr lang="en-US" dirty="0"/>
              <a:t> script.</a:t>
            </a:r>
          </a:p>
          <a:p>
            <a:r>
              <a:rPr lang="en-US" dirty="0"/>
              <a:t>Snapshot will</a:t>
            </a:r>
            <a:r>
              <a:rPr lang="en-US" baseline="0" dirty="0"/>
              <a:t> give ‘point-in-time’ consistent recovery of checkpoint and versioned files.  This is achievable where snapshot capability is available.</a:t>
            </a:r>
          </a:p>
          <a:p>
            <a:r>
              <a:rPr lang="en-US" baseline="0" dirty="0"/>
              <a:t>Without point-in-time recovery, you still have consistent recovery, just archive files that are unknown to the database.</a:t>
            </a:r>
          </a:p>
          <a:p>
            <a:r>
              <a:rPr lang="en-US" baseline="0" dirty="0"/>
              <a:t>On-</a:t>
            </a:r>
            <a:r>
              <a:rPr lang="en-US" baseline="0" dirty="0" err="1"/>
              <a:t>prem</a:t>
            </a:r>
            <a:r>
              <a:rPr lang="en-US" baseline="0" dirty="0"/>
              <a:t>: Maybe use a SAN for archive files to get data safety there, and modern replication for DR purposes.</a:t>
            </a:r>
          </a:p>
        </p:txBody>
      </p:sp>
    </p:spTree>
    <p:extLst>
      <p:ext uri="{BB962C8B-B14F-4D97-AF65-F5344CB8AC3E}">
        <p14:creationId xmlns:p14="http://schemas.microsoft.com/office/powerpoint/2010/main" val="743137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7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The Swap</a:t>
            </a:r>
            <a:r>
              <a:rPr lang="en-US" baseline="0" dirty="0"/>
              <a:t> out procedure is </a:t>
            </a:r>
            <a:r>
              <a:rPr lang="en-US" i="1" baseline="0" dirty="0"/>
              <a:t>instantaneous</a:t>
            </a:r>
            <a:r>
              <a:rPr lang="en-US" baseline="0" dirty="0"/>
              <a:t> because </a:t>
            </a:r>
            <a:r>
              <a:rPr lang="en-US" baseline="0" dirty="0" err="1"/>
              <a:t>symlink</a:t>
            </a:r>
            <a:r>
              <a:rPr lang="en-US" baseline="0" dirty="0"/>
              <a:t> swap is instantaneous.</a:t>
            </a:r>
          </a:p>
          <a:p>
            <a:r>
              <a:rPr lang="en-US" baseline="0" dirty="0"/>
              <a:t>Downtime is mainly determined by the time it takes to replay just one day’s worth of journal data (typically a slow Saturday at that) into the </a:t>
            </a:r>
            <a:r>
              <a:rPr lang="en-US" baseline="0" dirty="0" err="1"/>
              <a:t>offline_db</a:t>
            </a:r>
            <a:r>
              <a:rPr lang="en-US" baseline="0" dirty="0"/>
              <a:t>.  This should take just a few minutes.</a:t>
            </a:r>
            <a:endParaRPr lang="en-US" dirty="0"/>
          </a:p>
          <a:p>
            <a:r>
              <a:rPr lang="en-US" dirty="0"/>
              <a:t>Keeping root, save,</a:t>
            </a:r>
            <a:r>
              <a:rPr lang="en-US" baseline="0" dirty="0"/>
              <a:t> and </a:t>
            </a:r>
            <a:r>
              <a:rPr lang="en-US" baseline="0" dirty="0" err="1"/>
              <a:t>offline_db</a:t>
            </a:r>
            <a:r>
              <a:rPr lang="en-US" baseline="0" dirty="0"/>
              <a:t> folders on the same volume is essential to the ability to regenerate databases routinely with minimal downtime.</a:t>
            </a:r>
          </a:p>
          <a:p>
            <a:r>
              <a:rPr lang="en-US" baseline="0" dirty="0"/>
              <a:t>We are comfortable with this procedure. It has it has been in place at large sites for many years.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dirty="0"/>
              <a:t>Discuss that these are sample underlying commands for illustration; this is done by the refresh_P4ROOT_from_offline_db.sh script.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70F213-2BC8-4F23-A4A6-4601FFB4C0D2}" type="slidenum">
              <a:rPr lang="en-US"/>
              <a:pPr/>
              <a:t>8</a:t>
            </a:fld>
            <a:endParaRPr lang="en-US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54277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418F534-0D31-40B8-9210-C6EEFC423D2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64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7700"/>
            <a:ext cx="822642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7848600" cy="1600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SDP Offline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Checkpoint Illustration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307013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038600" y="3886200"/>
            <a:ext cx="60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4341" name="AutoShape 6"/>
          <p:cNvCxnSpPr>
            <a:cxnSpLocks noChangeShapeType="1"/>
            <a:endCxn id="14342" idx="1"/>
          </p:cNvCxnSpPr>
          <p:nvPr/>
        </p:nvCxnSpPr>
        <p:spPr bwMode="auto">
          <a:xfrm>
            <a:off x="4648200" y="4191000"/>
            <a:ext cx="457200" cy="2667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105400" y="4343400"/>
            <a:ext cx="1371600" cy="2286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105400" y="3886200"/>
            <a:ext cx="1371600" cy="3048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4" name="AutoShape 9"/>
          <p:cNvCxnSpPr>
            <a:cxnSpLocks noChangeShapeType="1"/>
            <a:endCxn id="14343" idx="1"/>
          </p:cNvCxnSpPr>
          <p:nvPr/>
        </p:nvCxnSpPr>
        <p:spPr bwMode="auto">
          <a:xfrm flipV="1">
            <a:off x="4648200" y="4037013"/>
            <a:ext cx="457200" cy="1524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0" y="6488113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Document Version 2022.1 (14 June, 2022)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7200" y="474615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Physical Layout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71528"/>
            <a:ext cx="4876800" cy="2362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b="1" dirty="0">
              <a:solidFill>
                <a:srgbClr val="000000"/>
              </a:solidFill>
              <a:latin typeface="+mj-lt"/>
            </a:endParaRP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+mj-lt"/>
              </a:rPr>
              <a:t>Backup This Volume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199" y="3533728"/>
            <a:ext cx="4876801" cy="158605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/p4/acme/db1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/p4/acme/db2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metadata directly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5119783"/>
            <a:ext cx="4876800" cy="8238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C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C0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/p4/acme/logs (journal)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Backup optional (Exclude Active Journal)</a:t>
            </a:r>
            <a:endParaRPr lang="en-US" sz="16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>
            <a:off x="5334000" y="2352628"/>
            <a:ext cx="1066800" cy="7816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5334000" y="3630263"/>
            <a:ext cx="1066800" cy="69649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5334000" y="4792290"/>
            <a:ext cx="1066800" cy="73940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943599"/>
            <a:ext cx="4876800" cy="772437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   </a:t>
            </a:r>
            <a:r>
              <a:rPr lang="en-US" sz="1800" b="1" dirty="0">
                <a:solidFill>
                  <a:srgbClr val="000000"/>
                </a:solidFill>
              </a:rPr>
              <a:t>Contains </a:t>
            </a:r>
            <a:r>
              <a:rPr lang="en-US" sz="1800" b="1" dirty="0" err="1">
                <a:solidFill>
                  <a:srgbClr val="000000"/>
                </a:solidFill>
              </a:rPr>
              <a:t>symlinks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/p4/acme/bin, /p4/acme/.p4tickets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5334000" y="5727706"/>
            <a:ext cx="1066800" cy="602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5232406"/>
            <a:ext cx="2438400" cy="990600"/>
          </a:xfrm>
          <a:prstGeom prst="can">
            <a:avLst>
              <a:gd name="adj" fmla="val 37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/       (OS root)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400800" y="3977569"/>
            <a:ext cx="2438400" cy="1629441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/</a:t>
            </a:r>
            <a:r>
              <a:rPr lang="en-US" b="1" dirty="0" err="1">
                <a:solidFill>
                  <a:srgbClr val="FFC000"/>
                </a:solidFill>
              </a:rPr>
              <a:t>hxlogs</a:t>
            </a:r>
            <a:endParaRPr lang="en-US" b="1" dirty="0">
              <a:solidFill>
                <a:srgbClr val="FFC000"/>
              </a:solidFill>
            </a:endParaRP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Active Journal, various logs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2860116"/>
            <a:ext cx="2438400" cy="1540294"/>
          </a:xfrm>
          <a:prstGeom prst="can">
            <a:avLst>
              <a:gd name="adj" fmla="val 30618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r>
              <a:rPr lang="en-US" b="1" dirty="0">
                <a:solidFill>
                  <a:srgbClr val="002060"/>
                </a:solidFill>
              </a:rPr>
              <a:t>[N]</a:t>
            </a:r>
          </a:p>
          <a:p>
            <a:r>
              <a:rPr lang="en-US" sz="1800" b="1" dirty="0">
                <a:solidFill>
                  <a:srgbClr val="000000"/>
                </a:solidFill>
              </a:rPr>
              <a:t>Live &amp; Offline db.*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516394"/>
            <a:ext cx="2438400" cy="1828801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hxdepots</a:t>
            </a:r>
            <a:r>
              <a:rPr lang="en-US" b="1" dirty="0">
                <a:solidFill>
                  <a:srgbClr val="FF0000"/>
                </a:solidFill>
              </a:rPr>
              <a:t>[-N]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Versioned files, checkpoints, rotated journals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8456613" y="6258837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  <p:bldP spid="8" grpId="0" animBg="1"/>
      <p:bldP spid="27" grpId="0" animBg="1"/>
      <p:bldP spid="28" grpId="0" animBg="1"/>
      <p:bldP spid="6" grpId="0" animBg="1"/>
      <p:bldP spid="5" grpId="0" animBg="1"/>
      <p:bldP spid="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Logical Layout (symlinks)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114800" y="1447800"/>
            <a:ext cx="4870704" cy="1591977"/>
          </a:xfrm>
          <a:prstGeom prst="rect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Can have additional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-N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4114800" y="3039776"/>
            <a:ext cx="4870704" cy="1578264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/p4/acme/db1 (or db2)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/p4/acme/db2 (or db1)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 db.*, 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server.id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, license, state.*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Can have multiple /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hxmetadataN</a:t>
            </a:r>
            <a:endParaRPr lang="en-US" sz="1800" dirty="0">
              <a:solidFill>
                <a:srgbClr val="0070C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3366FF"/>
              </a:solidFill>
              <a:latin typeface="Courier New" charset="0"/>
            </a:endParaRP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4111752" y="4618040"/>
            <a:ext cx="4873752" cy="1465771"/>
          </a:xfrm>
          <a:prstGeom prst="rect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charset="0"/>
              </a:rPr>
              <a:t>journal, log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</a:t>
            </a:r>
            <a:endParaRPr lang="en-US" sz="1800" b="1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3276600" cy="37335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800" dirty="0">
                <a:solidFill>
                  <a:srgbClr val="0070C0"/>
                </a:solidFill>
                <a:latin typeface="Courier New" charset="0"/>
              </a:rPr>
              <a:t>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0070C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70C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30727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30728" name="Straight Arrow Connector 17"/>
          <p:cNvCxnSpPr>
            <a:cxnSpLocks noChangeShapeType="1"/>
          </p:cNvCxnSpPr>
          <p:nvPr/>
        </p:nvCxnSpPr>
        <p:spPr bwMode="auto">
          <a:xfrm flipV="1">
            <a:off x="2514600" y="1676400"/>
            <a:ext cx="1828800" cy="304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29" name="Straight Arrow Connector 31"/>
          <p:cNvCxnSpPr>
            <a:cxnSpLocks noChangeShapeType="1"/>
          </p:cNvCxnSpPr>
          <p:nvPr/>
        </p:nvCxnSpPr>
        <p:spPr bwMode="auto">
          <a:xfrm flipV="1">
            <a:off x="1828800" y="1981200"/>
            <a:ext cx="2514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2" name="Straight Arrow Connector 38"/>
          <p:cNvCxnSpPr>
            <a:cxnSpLocks noChangeShapeType="1"/>
          </p:cNvCxnSpPr>
          <p:nvPr/>
        </p:nvCxnSpPr>
        <p:spPr bwMode="auto">
          <a:xfrm>
            <a:off x="1660017" y="3108429"/>
            <a:ext cx="2607183" cy="85732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0735" name="Straight Arrow Connector 58"/>
          <p:cNvCxnSpPr>
            <a:cxnSpLocks noChangeShapeType="1"/>
          </p:cNvCxnSpPr>
          <p:nvPr/>
        </p:nvCxnSpPr>
        <p:spPr bwMode="auto">
          <a:xfrm flipV="1">
            <a:off x="2057400" y="2438400"/>
            <a:ext cx="2226183" cy="2209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48"/>
          <p:cNvCxnSpPr>
            <a:cxnSpLocks noChangeShapeType="1"/>
          </p:cNvCxnSpPr>
          <p:nvPr/>
        </p:nvCxnSpPr>
        <p:spPr bwMode="auto">
          <a:xfrm>
            <a:off x="1660017" y="3875992"/>
            <a:ext cx="2607183" cy="896432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38">
            <a:extLst>
              <a:ext uri="{FF2B5EF4-FFF2-40B4-BE49-F238E27FC236}">
                <a16:creationId xmlns:a16="http://schemas.microsoft.com/office/drawing/2014/main" id="{6D82DC14-20A6-BB47-BCFA-C878579D5A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3483191"/>
            <a:ext cx="1752600" cy="141356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48">
            <a:extLst>
              <a:ext uri="{FF2B5EF4-FFF2-40B4-BE49-F238E27FC236}">
                <a16:creationId xmlns:a16="http://schemas.microsoft.com/office/drawing/2014/main" id="{A5F7E9DB-DD5B-044C-9CF3-7C1E51D696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4345098"/>
            <a:ext cx="2514600" cy="1169374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sp>
        <p:nvSpPr>
          <p:cNvPr id="17" name="Text Box 2">
            <a:extLst>
              <a:ext uri="{FF2B5EF4-FFF2-40B4-BE49-F238E27FC236}">
                <a16:creationId xmlns:a16="http://schemas.microsoft.com/office/drawing/2014/main" id="{E2A2FCF1-432A-9844-9027-E5540D3C3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513"/>
            <a:ext cx="3276600" cy="142409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ssl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(Host Local)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 (Local Local)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.p4tickets*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.p4trusts*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8"/>
            <a:ext cx="8382000" cy="64325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SDP Offline Checkpoint Procedure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Key Features</a:t>
            </a: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No daily downtime.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Snapshot capability not needed on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hxmetadata</a:t>
            </a:r>
            <a:r>
              <a:rPr lang="en-US" sz="2800" b="1" dirty="0">
                <a:solidFill>
                  <a:srgbClr val="002060"/>
                </a:solidFill>
              </a:rPr>
              <a:t>[N]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Can use Snapshot capability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hxdepots</a:t>
            </a:r>
            <a:r>
              <a:rPr lang="en-US" sz="2800" b="1" dirty="0">
                <a:solidFill>
                  <a:srgbClr val="002060"/>
                </a:solidFill>
              </a:rPr>
              <a:t>[-N]</a:t>
            </a:r>
            <a:r>
              <a:rPr lang="en-US" sz="2800" dirty="0">
                <a:solidFill>
                  <a:srgbClr val="002060"/>
                </a:solidFill>
              </a:rPr>
              <a:t> volumes.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Allows offline database integrity checks (not shown).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Occasional (quarterly?) database regeneration.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Requires only a few minutes of downtime when run.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require reset of attached replication.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Usually run with p4d upgrades.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Works with older versions of p4d (99.1+?).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rely on replication functionality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Augments replication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Provides optimal recovery option for ‘sudden death’ failures.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n 26">
            <a:extLst>
              <a:ext uri="{FF2B5EF4-FFF2-40B4-BE49-F238E27FC236}">
                <a16:creationId xmlns:a16="http://schemas.microsoft.com/office/drawing/2014/main" id="{0CB0BB63-EF83-5449-94CF-E4F143CAE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41" y="5237923"/>
            <a:ext cx="2743200" cy="1295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hxlogs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/p4/1/logs/journal</a:t>
            </a:r>
          </a:p>
        </p:txBody>
      </p:sp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Initialization: Seed Offline DB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699234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991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 configure set 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journalPrefix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=/p4/1/checkpoints/p4_1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jc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/p4/1/checkpoints/p4_1.ckp.3240.gz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413234"/>
            <a:ext cx="2743200" cy="1771743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</a:t>
            </a:r>
            <a:r>
              <a:rPr lang="en-US" dirty="0" err="1">
                <a:solidFill>
                  <a:srgbClr val="002060"/>
                </a:solidFill>
              </a:rPr>
              <a:t>offline_db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565634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565634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486103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p4_1.jnl.3239</a:t>
            </a:r>
          </a:p>
        </p:txBody>
      </p:sp>
      <p:sp>
        <p:nvSpPr>
          <p:cNvPr id="30" name="Down Arrow 29"/>
          <p:cNvSpPr/>
          <p:nvPr/>
        </p:nvSpPr>
        <p:spPr bwMode="auto">
          <a:xfrm rot="16938796" flipH="1">
            <a:off x="3458163" y="3625131"/>
            <a:ext cx="235939" cy="3101979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6833160">
            <a:off x="3900914" y="3730852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242034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p4_1.ckp.3240.gz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3379" y="486103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p4_1.jnl.3239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244492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p4_1.ckp.3240.gz</a:t>
            </a:r>
          </a:p>
        </p:txBody>
      </p:sp>
      <p:sp>
        <p:nvSpPr>
          <p:cNvPr id="19" name="5-Point Star 18"/>
          <p:cNvSpPr/>
          <p:nvPr/>
        </p:nvSpPr>
        <p:spPr bwMode="auto">
          <a:xfrm>
            <a:off x="8469428" y="6122599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07228" y="6230176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5" name="Down Arrow 24">
            <a:extLst>
              <a:ext uri="{FF2B5EF4-FFF2-40B4-BE49-F238E27FC236}">
                <a16:creationId xmlns:a16="http://schemas.microsoft.com/office/drawing/2014/main" id="{A68AFBC3-BA9F-034B-96D5-463BA9D4573D}"/>
              </a:ext>
            </a:extLst>
          </p:cNvPr>
          <p:cNvSpPr/>
          <p:nvPr/>
        </p:nvSpPr>
        <p:spPr bwMode="auto">
          <a:xfrm rot="14746497" flipH="1">
            <a:off x="4003573" y="4397091"/>
            <a:ext cx="155123" cy="25027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C 0.01007 -0.03658 0.00139 -0.07917 0 -0.11806 C 0.00139 -0.12037 0.00174 -0.12523 0.00399 -0.12523 C 0.13646 -0.12801 0.63351 -0.0963 0.63351 -0.12176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627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C -0.00035 -0.02014 -0.0007 -0.03542 -0.00191 -0.05394 C -0.00243 -0.06157 -0.00226 -0.06181 -0.0033 -0.06759 C -0.00382 -0.07014 -0.00469 -0.075 -0.00469 -0.07477 C 0.0243 -0.08079 0.05763 -0.07315 0.08698 -0.07222 C 0.21805 -0.06343 0.34895 -0.05718 0.4802 -0.04838 C 0.52882 -0.04514 0.62604 -0.03843 0.62604 -0.0382 C 0.66007 -0.01366 0.64739 -0.0338 0.64739 0.03472 " pathEditMode="relative" rAng="0" ptsTypes="AAAAAAAA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C -0.00035 -0.02014 -0.00069 -0.03542 -0.00191 -0.05394 C -0.00243 -0.06158 -0.00226 -0.06181 -0.0033 -0.06759 C -0.00382 -0.07014 -0.00469 -0.075 -0.00469 -0.07477 C 0.02431 -0.08079 0.05764 -0.07315 0.08698 -0.07222 C 0.21806 -0.06343 0.34896 -0.05718 0.48021 -0.04838 C 0.52882 -0.04514 0.62604 -0.03843 0.62604 -0.0382 C 0.66007 -0.01366 0.6474 -0.0338 0.6474 0.03472 " pathEditMode="relative" rAng="0" ptsTypes="AAAAAAAA"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5" grpId="0"/>
      <p:bldP spid="35" grpId="1"/>
      <p:bldP spid="36" grpId="0"/>
      <p:bldP spid="36" grpId="1"/>
      <p:bldP spid="19" grpId="0" animBg="1"/>
      <p:bldP spid="25" grpId="0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n 24">
            <a:extLst>
              <a:ext uri="{FF2B5EF4-FFF2-40B4-BE49-F238E27FC236}">
                <a16:creationId xmlns:a16="http://schemas.microsoft.com/office/drawing/2014/main" id="{333C91A9-7726-4D4F-9BE4-1C26A0E55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41" y="5482289"/>
            <a:ext cx="2743200" cy="1295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hxlogs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/p4/1/logs/journal</a:t>
            </a:r>
          </a:p>
        </p:txBody>
      </p:sp>
      <p:sp>
        <p:nvSpPr>
          <p:cNvPr id="27" name="Can 26">
            <a:extLst>
              <a:ext uri="{FF2B5EF4-FFF2-40B4-BE49-F238E27FC236}">
                <a16:creationId xmlns:a16="http://schemas.microsoft.com/office/drawing/2014/main" id="{F058D38A-3413-1746-9829-FF6AB6DCB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2743200" cy="1771743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</a:t>
            </a:r>
            <a:r>
              <a:rPr lang="en-US" dirty="0" err="1">
                <a:solidFill>
                  <a:srgbClr val="002060"/>
                </a:solidFill>
              </a:rPr>
              <a:t>offline_db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Daily Procedure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 admin journal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/p4/1/checkpoints/p4_1.jnl.3241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jd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/p4/1/checkpoints/p4_1.ckp.3242.gz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/p4/1/checkpoints/p4_1.ckp.3242.gz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Note: With P4D 2018.1+, the -z is no longer needed with -</a:t>
            </a:r>
            <a:r>
              <a:rPr lang="en-US" sz="1800" dirty="0" err="1">
                <a:solidFill>
                  <a:srgbClr val="002060"/>
                </a:solidFill>
              </a:rPr>
              <a:t>jr.</a:t>
            </a:r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07424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p4_1.jnl.3241</a:t>
            </a:r>
          </a:p>
        </p:txBody>
      </p:sp>
      <p:sp>
        <p:nvSpPr>
          <p:cNvPr id="30" name="Down Arrow 29"/>
          <p:cNvSpPr/>
          <p:nvPr/>
        </p:nvSpPr>
        <p:spPr bwMode="auto">
          <a:xfrm rot="14777976" flipH="1">
            <a:off x="4072881" y="4637477"/>
            <a:ext cx="147691" cy="250118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6229610">
            <a:off x="3949149" y="3781418"/>
            <a:ext cx="156911" cy="252714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p4_1.ckp.3242.gz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7560074">
            <a:off x="3916655" y="3973690"/>
            <a:ext cx="135837" cy="2489557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9512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48372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p4_1.ckp.3242.gz</a:t>
            </a:r>
          </a:p>
        </p:txBody>
      </p:sp>
      <p:sp>
        <p:nvSpPr>
          <p:cNvPr id="16" name="Down Arrow 15"/>
          <p:cNvSpPr/>
          <p:nvPr/>
        </p:nvSpPr>
        <p:spPr bwMode="auto">
          <a:xfrm rot="6689125" flipH="1">
            <a:off x="3814795" y="4021778"/>
            <a:ext cx="143902" cy="22969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28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C 0.01007 -0.03658 0.00139 -0.07917 3.61111E-6 -0.11806 C 0.00139 -0.12037 0.00173 -0.12523 0.00399 -0.12523 C 0.13645 -0.12801 0.6335 -0.0963 0.6335 -0.12176 " pathEditMode="relative" rAng="0" ptsTypes="AAAA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627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40741E-7 C -0.00035 -0.02014 -0.00069 -0.03542 -0.00191 -0.05394 C -0.00243 -0.06157 -0.00226 -0.06181 -0.0033 -0.06759 C -0.00382 -0.07014 -0.00469 -0.075 -0.00469 -0.07477 C 0.02431 -0.08079 0.05764 -0.07315 0.08698 -0.07222 C 0.21806 -0.06343 0.34896 -0.05718 0.48021 -0.04838 C 0.52882 -0.04514 0.62604 -0.03843 0.62604 -0.0382 C 0.66007 -0.01366 0.6474 -0.0338 0.6474 0.03472 " pathEditMode="relative" rAng="0" ptsTypes="AAAAAAAA">
                                      <p:cBhvr>
                                        <p:cTn id="5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4676 C 0.00017 0.02662 -0.00017 0.01134 -0.00139 -0.00717 C -0.00191 -0.01481 -0.00174 -0.01504 -0.00278 -0.02083 C -0.0033 -0.02338 -0.00417 -0.02824 -0.00417 -0.02801 C 0.02483 -0.03403 0.05816 -0.02639 0.0875 -0.02546 C 0.21858 -0.01666 0.34948 -0.01041 0.48073 -0.00162 C 0.52934 0.00162 0.62656 0.00834 0.62656 0.00857 C 0.66059 0.0331 0.64792 0.01296 0.64792 0.08148 " pathEditMode="relative" rAng="0" ptsTypes="AAAAAAAA">
                                      <p:cBhvr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n 26">
            <a:extLst>
              <a:ext uri="{FF2B5EF4-FFF2-40B4-BE49-F238E27FC236}">
                <a16:creationId xmlns:a16="http://schemas.microsoft.com/office/drawing/2014/main" id="{ECD6246B-A513-E74E-B8FD-3D2D407A2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41" y="5482289"/>
            <a:ext cx="2743200" cy="1295400"/>
          </a:xfrm>
          <a:prstGeom prst="can">
            <a:avLst>
              <a:gd name="adj" fmla="val 18741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hxlogs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/p4/1/logs/journal</a:t>
            </a:r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BE73F7E6-C9AF-A546-AC25-34072189E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2743200" cy="1607383"/>
          </a:xfrm>
          <a:prstGeom prst="can">
            <a:avLst>
              <a:gd name="adj" fmla="val 12779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</a:t>
            </a:r>
            <a:r>
              <a:rPr lang="en-US" dirty="0" err="1">
                <a:solidFill>
                  <a:srgbClr val="002060"/>
                </a:solidFill>
              </a:rPr>
              <a:t>offline_db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Rebuild Procedure (On Demand)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856013"/>
            <a:ext cx="8991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stop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jj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/p4/1/checkpoints/p4_1.jnl.3245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Swap </a:t>
            </a:r>
            <a:r>
              <a:rPr lang="en-US" sz="1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and </a:t>
            </a:r>
            <a:r>
              <a:rPr lang="en-US" sz="18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offline_db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symlink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(</a:t>
            </a:r>
            <a:r>
              <a:rPr lang="en-US" sz="18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db1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/</a:t>
            </a:r>
            <a:r>
              <a:rPr lang="en-US" sz="18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db2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start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jd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  <a:endParaRPr lang="en-US" sz="20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/p4/1/checkpoints/p4_1.ckp.3246.gz</a:t>
            </a:r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51589" y="3809827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58439" y="3795734"/>
            <a:ext cx="4220630" cy="2198778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57549" y="514904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0" name="Down Arrow 29"/>
          <p:cNvSpPr/>
          <p:nvPr/>
        </p:nvSpPr>
        <p:spPr bwMode="auto">
          <a:xfrm rot="14839311" flipH="1">
            <a:off x="3980442" y="4702936"/>
            <a:ext cx="179439" cy="2494579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6618712">
            <a:off x="3879229" y="3787936"/>
            <a:ext cx="143365" cy="241919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38530" y="553284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7880640">
            <a:off x="3851019" y="3928360"/>
            <a:ext cx="190261" cy="2511664"/>
          </a:xfrm>
          <a:prstGeom prst="downArrow">
            <a:avLst>
              <a:gd name="adj1" fmla="val 4394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60579" y="5144066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37308" y="553545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16" name="Down Arrow 15"/>
          <p:cNvSpPr/>
          <p:nvPr/>
        </p:nvSpPr>
        <p:spPr bwMode="auto">
          <a:xfrm rot="6957777">
            <a:off x="3893735" y="3891101"/>
            <a:ext cx="162672" cy="2521895"/>
          </a:xfrm>
          <a:prstGeom prst="downArrow">
            <a:avLst>
              <a:gd name="adj1" fmla="val 36695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5" name="5-Point Star 24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D406BD-B5E8-9E4E-AD3C-67DFE07772A9}"/>
              </a:ext>
            </a:extLst>
          </p:cNvPr>
          <p:cNvSpPr txBox="1"/>
          <p:nvPr/>
        </p:nvSpPr>
        <p:spPr>
          <a:xfrm>
            <a:off x="3746938" y="560201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C 0.01007 -0.03658 0.00139 -0.07917 8.33333E-7 -0.11806 C 0.00139 -0.12037 0.00174 -0.12523 0.00399 -0.12523 C 0.13646 -0.12801 0.63351 -0.0963 0.63351 -0.12176 " pathEditMode="relative" rAng="0" ptsTypes="AAAA">
                                      <p:cBhvr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67" y="-6273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C -0.00035 -0.02013 -0.0007 -0.03541 -0.00191 -0.05393 C -0.00243 -0.06157 -0.00226 -0.0618 -0.0033 -0.06759 C -0.00382 -0.07013 -0.00469 -0.075 -0.00469 -0.07476 C 0.0243 -0.08078 0.05764 -0.07314 0.08698 -0.07222 C 0.21805 -0.06342 0.34895 -0.05717 0.4802 -0.04837 C 0.52882 -0.04513 0.62604 -0.03842 0.62604 -0.03819 C 0.66007 -0.01365 0.64739 -0.03379 0.64739 0.03473 " pathEditMode="relative" rAng="0" ptsTypes="AAAAAAAA">
                                      <p:cBhvr>
                                        <p:cTn id="7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C -0.00035 -0.02014 -0.0007 -0.03542 -0.00191 -0.05393 C -0.00243 -0.06157 -0.00226 -0.0618 -0.0033 -0.06759 C -0.00382 -0.07014 -0.00469 -0.075 -0.00469 -0.07477 C 0.0243 -0.08079 0.05764 -0.07315 0.08698 -0.07222 C 0.21805 -0.06343 0.34896 -0.05718 0.48021 -0.04838 C 0.52882 -0.04514 0.62604 -0.03843 0.62604 -0.03819 C 0.66007 -0.01366 0.64739 -0.0338 0.64739 0.03472 " pathEditMode="relative" rAng="0" ptsTypes="AAAAAAAA">
                                      <p:cBhvr>
                                        <p:cTn id="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04800" y="2286000"/>
            <a:ext cx="7848600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38965</TotalTime>
  <Words>1279</Words>
  <Application>Microsoft Macintosh PowerPoint</Application>
  <PresentationFormat>On-screen Show (4:3)</PresentationFormat>
  <Paragraphs>180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Courier New</vt:lpstr>
      <vt:lpstr>Lucida Sans Unicode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Training</dc:title>
  <dc:creator>jo</dc:creator>
  <cp:lastModifiedBy>Tom Tyler</cp:lastModifiedBy>
  <cp:revision>2668</cp:revision>
  <cp:lastPrinted>2001-03-01T00:38:32Z</cp:lastPrinted>
  <dcterms:created xsi:type="dcterms:W3CDTF">2009-04-29T01:09:24Z</dcterms:created>
  <dcterms:modified xsi:type="dcterms:W3CDTF">2022-06-14T23:43:24Z</dcterms:modified>
</cp:coreProperties>
</file>