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7" r:id="rId3"/>
    <p:sldId id="286" r:id="rId4"/>
    <p:sldId id="290" r:id="rId5"/>
    <p:sldId id="291" r:id="rId6"/>
    <p:sldId id="292" r:id="rId7"/>
    <p:sldId id="293" r:id="rId8"/>
  </p:sldIdLst>
  <p:sldSz cx="9144000" cy="6858000" type="screen4x3"/>
  <p:notesSz cx="6858000" cy="91805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7"/>
    <p:restoredTop sz="94674"/>
  </p:normalViewPr>
  <p:slideViewPr>
    <p:cSldViewPr>
      <p:cViewPr varScale="1">
        <p:scale>
          <a:sx n="124" d="100"/>
          <a:sy n="124" d="100"/>
        </p:scale>
        <p:origin x="150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80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861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2009 Perforce User Conference</a:t>
            </a:r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88975"/>
            <a:ext cx="4586287" cy="3438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99013"/>
            <a:ext cx="5026025" cy="3652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718550"/>
            <a:ext cx="2970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721725"/>
            <a:ext cx="29686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6800" rIns="918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35235E9E-BDCC-467A-9835-E5DDF7D32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796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867B7C-0E06-4B7F-8354-9FFE5CC68C79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348827-69BF-4E27-8A61-C4E7BD9D908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B1C3C5-BE17-4431-A187-7592ACD4A57E}" type="slidenum">
              <a:rPr lang="en-US"/>
              <a:pPr/>
              <a:t>3</a:t>
            </a:fld>
            <a:endParaRPr lang="en-US"/>
          </a:p>
        </p:txBody>
      </p:sp>
      <p:sp>
        <p:nvSpPr>
          <p:cNvPr id="3174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31749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p4d</a:t>
            </a:r>
            <a:r>
              <a:rPr lang="en-US" baseline="0" dirty="0"/>
              <a:t> 99.1 added ‘-z’ flag to –z.  Tested as far back as 2005.x, but should work with older versions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5235E9E-BDCC-467A-9835-E5DDF7D32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5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Snapshot will</a:t>
            </a:r>
            <a:r>
              <a:rPr lang="en-US" baseline="0" dirty="0"/>
              <a:t> give ‘point-in-time’ consistent recovery of checkpoint and versioned files.  This is only achievable in an enterprise environments if hardware-level snapshot capability is available.</a:t>
            </a:r>
          </a:p>
          <a:p>
            <a:r>
              <a:rPr lang="en-US" baseline="0" dirty="0"/>
              <a:t>Without point-in-time recovery, you still have consistent recovery, just archive files that are unknown to the database.</a:t>
            </a:r>
          </a:p>
          <a:p>
            <a:r>
              <a:rPr lang="en-US" baseline="0" dirty="0"/>
              <a:t>Stock recommendation:  Use SAN for archive files to get data safety there, and modern replication for DR purposes.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29B656E-9D04-4C34-ACD0-B33C52B3E7B6}" type="slidenum">
              <a:rPr lang="en-US"/>
              <a:pPr/>
              <a:t>6</a:t>
            </a:fld>
            <a:endParaRPr lang="en-US"/>
          </a:p>
        </p:txBody>
      </p:sp>
      <p:sp>
        <p:nvSpPr>
          <p:cNvPr id="2970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7875" cy="3440113"/>
          </a:xfrm>
          <a:ln/>
        </p:spPr>
      </p:sp>
      <p:sp>
        <p:nvSpPr>
          <p:cNvPr id="29701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r>
              <a:rPr lang="en-US" dirty="0"/>
              <a:t>Animation!</a:t>
            </a:r>
          </a:p>
          <a:p>
            <a:r>
              <a:rPr lang="en-US" dirty="0"/>
              <a:t>The Swap</a:t>
            </a:r>
            <a:r>
              <a:rPr lang="en-US" baseline="0" dirty="0"/>
              <a:t> out procedure is </a:t>
            </a:r>
            <a:r>
              <a:rPr lang="en-US" i="1" baseline="0" dirty="0"/>
              <a:t>instantaneous</a:t>
            </a:r>
            <a:r>
              <a:rPr lang="en-US" baseline="0" dirty="0"/>
              <a:t> because ‘</a:t>
            </a:r>
            <a:r>
              <a:rPr lang="en-US" baseline="0" dirty="0" err="1"/>
              <a:t>mv</a:t>
            </a:r>
            <a:r>
              <a:rPr lang="en-US" baseline="0" dirty="0"/>
              <a:t>’ commands are instantaneous.</a:t>
            </a:r>
          </a:p>
          <a:p>
            <a:r>
              <a:rPr lang="en-US" baseline="0" dirty="0"/>
              <a:t>Downtime is mainly determined by the time it takes to replay just one day’s worth of journal data (typically a slow Saturday at that) into the </a:t>
            </a:r>
            <a:r>
              <a:rPr lang="en-US" baseline="0" dirty="0" err="1"/>
              <a:t>offline_db</a:t>
            </a:r>
            <a:r>
              <a:rPr lang="en-US" baseline="0" dirty="0"/>
              <a:t>.  This should take just a few minutes.</a:t>
            </a:r>
            <a:endParaRPr lang="en-US" dirty="0"/>
          </a:p>
          <a:p>
            <a:r>
              <a:rPr lang="en-US" dirty="0"/>
              <a:t>Keeping root, save,</a:t>
            </a:r>
            <a:r>
              <a:rPr lang="en-US" baseline="0" dirty="0"/>
              <a:t> and </a:t>
            </a:r>
            <a:r>
              <a:rPr lang="en-US" baseline="0" dirty="0" err="1"/>
              <a:t>offline_db</a:t>
            </a:r>
            <a:r>
              <a:rPr lang="en-US" baseline="0" dirty="0"/>
              <a:t> folders on the same volume is essential to the ability to regenerate databases routinely with minimal downtime.</a:t>
            </a:r>
          </a:p>
          <a:p>
            <a:r>
              <a:rPr lang="en-US" baseline="0" dirty="0"/>
              <a:t>We are exceedingly comfortable with this procedure. It has it has been in place at large sites for many years.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2009 Perforce User Conference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A70F213-2BC8-4F23-A4A6-4601FFB4C0D2}" type="slidenum">
              <a:rPr lang="en-US"/>
              <a:pPr/>
              <a:t>7</a:t>
            </a:fld>
            <a:endParaRPr lang="en-US"/>
          </a:p>
        </p:txBody>
      </p:sp>
      <p:sp>
        <p:nvSpPr>
          <p:cNvPr id="54276" name="Text Box 1"/>
          <p:cNvSpPr txBox="1">
            <a:spLocks noChangeArrowheads="1"/>
          </p:cNvSpPr>
          <p:nvPr/>
        </p:nvSpPr>
        <p:spPr bwMode="auto">
          <a:xfrm>
            <a:off x="0" y="0"/>
            <a:ext cx="32877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2009 Perforce User Conference</a:t>
            </a:r>
          </a:p>
        </p:txBody>
      </p:sp>
      <p:sp>
        <p:nvSpPr>
          <p:cNvPr id="54277" name="Text Box 2"/>
          <p:cNvSpPr txBox="1">
            <a:spLocks noChangeArrowheads="1"/>
          </p:cNvSpPr>
          <p:nvPr/>
        </p:nvSpPr>
        <p:spPr bwMode="auto">
          <a:xfrm>
            <a:off x="3886200" y="8721725"/>
            <a:ext cx="29702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tIns="46800" rIns="91800" bIns="46800" anchor="b"/>
          <a:lstStyle/>
          <a:p>
            <a: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418F534-0D31-40B8-9210-C6EEFC423D2A}" type="slidenum">
              <a:rPr lang="en-US" sz="1000">
                <a:solidFill>
                  <a:srgbClr val="000000"/>
                </a:solidFill>
                <a:latin typeface="Arial" charset="0"/>
              </a:rPr>
              <a:pPr algn="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1135063" y="688975"/>
            <a:ext cx="4589462" cy="3441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4"/>
          <p:cNvSpPr>
            <a:spLocks noGrp="1" noChangeArrowheads="1"/>
          </p:cNvSpPr>
          <p:nvPr>
            <p:ph type="body"/>
          </p:nvPr>
        </p:nvSpPr>
        <p:spPr>
          <a:xfrm>
            <a:off x="914400" y="4799013"/>
            <a:ext cx="5027613" cy="3748087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0"/>
            <a:ext cx="822642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17700"/>
            <a:ext cx="8226425" cy="374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Arial" charset="0"/>
          <a:ea typeface="Lucida Sans Unicode" charset="-52"/>
          <a:cs typeface="Lucida Sans Unicode" charset="-52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28600" y="457200"/>
            <a:ext cx="7848600" cy="16001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SDP Offline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Arial" charset="0"/>
              </a:rPr>
              <a:t>Checkpoint Illustration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057400"/>
            <a:ext cx="5307013" cy="3870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038600" y="3886200"/>
            <a:ext cx="60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4341" name="AutoShape 6"/>
          <p:cNvCxnSpPr>
            <a:cxnSpLocks noChangeShapeType="1"/>
            <a:endCxn id="14342" idx="1"/>
          </p:cNvCxnSpPr>
          <p:nvPr/>
        </p:nvCxnSpPr>
        <p:spPr bwMode="auto">
          <a:xfrm>
            <a:off x="4648200" y="4191000"/>
            <a:ext cx="457200" cy="2667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105400" y="4343400"/>
            <a:ext cx="1371600" cy="2286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105400" y="3886200"/>
            <a:ext cx="1371600" cy="304800"/>
          </a:xfrm>
          <a:prstGeom prst="rect">
            <a:avLst/>
          </a:prstGeom>
          <a:solidFill>
            <a:srgbClr val="00B8FF">
              <a:alpha val="0"/>
            </a:srgbClr>
          </a:solidFill>
          <a:ln w="936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44" name="AutoShape 9"/>
          <p:cNvCxnSpPr>
            <a:cxnSpLocks noChangeShapeType="1"/>
            <a:endCxn id="14343" idx="1"/>
          </p:cNvCxnSpPr>
          <p:nvPr/>
        </p:nvCxnSpPr>
        <p:spPr bwMode="auto">
          <a:xfrm flipV="1">
            <a:off x="4648200" y="4037013"/>
            <a:ext cx="457200" cy="152400"/>
          </a:xfrm>
          <a:prstGeom prst="straightConnector1">
            <a:avLst/>
          </a:prstGeom>
          <a:noFill/>
          <a:ln w="9360">
            <a:solidFill>
              <a:srgbClr val="FFFF00"/>
            </a:solidFill>
            <a:miter lim="800000"/>
            <a:headEnd/>
            <a:tailEnd type="triangle" w="med" len="med"/>
          </a:ln>
        </p:spPr>
      </p:cxn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0" y="6488113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Document Version 2.3 (17 September, 2018)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7200" y="474615"/>
            <a:ext cx="8228013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Physical Layout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171528"/>
            <a:ext cx="4343400" cy="2362200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0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/p4/common/bin</a:t>
            </a: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+mj-lt"/>
              </a:rPr>
              <a:t>Backup This Volume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3533728"/>
            <a:ext cx="4343400" cy="1586055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 algn="ctr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Do NOT backup metadata directly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" y="5119783"/>
            <a:ext cx="4343400" cy="8238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rgbClr val="FFC000"/>
                </a:solidFill>
                <a:latin typeface="Courier New" charset="0"/>
              </a:rPr>
              <a:t>/</a:t>
            </a:r>
            <a:r>
              <a:rPr lang="en-US" sz="1800" b="1" dirty="0" err="1">
                <a:solidFill>
                  <a:srgbClr val="FFC0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/p4/acme/logs (journal)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Backup optional (Exclude Active Journal)</a:t>
            </a:r>
            <a:endParaRPr lang="en-US" sz="16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10" name="Elbow Connector 9"/>
          <p:cNvCxnSpPr>
            <a:cxnSpLocks noChangeShapeType="1"/>
            <a:stCxn id="8194" idx="3"/>
            <a:endCxn id="4" idx="2"/>
          </p:cNvCxnSpPr>
          <p:nvPr/>
        </p:nvCxnSpPr>
        <p:spPr bwMode="auto">
          <a:xfrm>
            <a:off x="4800600" y="2352628"/>
            <a:ext cx="1600200" cy="5219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Elbow Connector 11"/>
          <p:cNvCxnSpPr>
            <a:cxnSpLocks noChangeShapeType="1"/>
            <a:stCxn id="7" idx="3"/>
            <a:endCxn id="5" idx="2"/>
          </p:cNvCxnSpPr>
          <p:nvPr/>
        </p:nvCxnSpPr>
        <p:spPr bwMode="auto">
          <a:xfrm flipV="1">
            <a:off x="4800600" y="3586078"/>
            <a:ext cx="1600200" cy="74067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Elbow Connector 14"/>
          <p:cNvCxnSpPr>
            <a:cxnSpLocks noChangeShapeType="1"/>
            <a:stCxn id="8" idx="3"/>
            <a:endCxn id="6" idx="2"/>
          </p:cNvCxnSpPr>
          <p:nvPr/>
        </p:nvCxnSpPr>
        <p:spPr bwMode="auto">
          <a:xfrm flipV="1">
            <a:off x="4800600" y="4826799"/>
            <a:ext cx="1586501" cy="70489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457200" y="5943599"/>
            <a:ext cx="4343400" cy="772437"/>
          </a:xfrm>
          <a:prstGeom prst="rect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   </a:t>
            </a:r>
            <a:r>
              <a:rPr lang="en-US" sz="1800" b="1" dirty="0">
                <a:solidFill>
                  <a:srgbClr val="000000"/>
                </a:solidFill>
              </a:rPr>
              <a:t>Contains mostly </a:t>
            </a:r>
            <a:r>
              <a:rPr lang="en-US" sz="1800" b="1" dirty="0" err="1">
                <a:solidFill>
                  <a:srgbClr val="000000"/>
                </a:solidFill>
              </a:rPr>
              <a:t>symlinks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b="1" dirty="0">
                <a:solidFill>
                  <a:schemeClr val="bg2"/>
                </a:solidFill>
                <a:latin typeface="Courier New" charset="0"/>
              </a:rPr>
              <a:t>/p4/n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29" name="Elbow Connector 28"/>
          <p:cNvCxnSpPr>
            <a:cxnSpLocks noChangeShapeType="1"/>
            <a:stCxn id="27" idx="3"/>
            <a:endCxn id="28" idx="2"/>
          </p:cNvCxnSpPr>
          <p:nvPr/>
        </p:nvCxnSpPr>
        <p:spPr bwMode="auto">
          <a:xfrm flipV="1">
            <a:off x="4800600" y="5727706"/>
            <a:ext cx="1600200" cy="602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Can 27"/>
          <p:cNvSpPr>
            <a:spLocks noChangeArrowheads="1"/>
          </p:cNvSpPr>
          <p:nvPr/>
        </p:nvSpPr>
        <p:spPr bwMode="auto">
          <a:xfrm>
            <a:off x="6400800" y="5232406"/>
            <a:ext cx="2438400" cy="990600"/>
          </a:xfrm>
          <a:prstGeom prst="can">
            <a:avLst>
              <a:gd name="adj" fmla="val 37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/OS</a:t>
            </a:r>
          </a:p>
        </p:txBody>
      </p:sp>
      <p:sp>
        <p:nvSpPr>
          <p:cNvPr id="6" name="Can 5"/>
          <p:cNvSpPr>
            <a:spLocks noChangeArrowheads="1"/>
          </p:cNvSpPr>
          <p:nvPr/>
        </p:nvSpPr>
        <p:spPr bwMode="auto">
          <a:xfrm>
            <a:off x="6387101" y="4049590"/>
            <a:ext cx="2438400" cy="1554417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/</a:t>
            </a:r>
            <a:r>
              <a:rPr lang="en-US" b="1" dirty="0" err="1">
                <a:solidFill>
                  <a:srgbClr val="FFC000"/>
                </a:solidFill>
              </a:rPr>
              <a:t>hxlogs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Active Journal, various logs</a:t>
            </a:r>
            <a:endParaRPr lang="en-US" sz="1800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an 4"/>
          <p:cNvSpPr>
            <a:spLocks noChangeArrowheads="1"/>
          </p:cNvSpPr>
          <p:nvPr/>
        </p:nvSpPr>
        <p:spPr bwMode="auto">
          <a:xfrm>
            <a:off x="6400800" y="2590799"/>
            <a:ext cx="2438400" cy="1990557"/>
          </a:xfrm>
          <a:prstGeom prst="can">
            <a:avLst>
              <a:gd name="adj" fmla="val 41731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sz="1800" b="1" dirty="0">
                <a:solidFill>
                  <a:srgbClr val="000000"/>
                </a:solidFill>
              </a:rPr>
              <a:t>Live &amp; Offline db.*</a:t>
            </a:r>
          </a:p>
        </p:txBody>
      </p:sp>
      <p:sp>
        <p:nvSpPr>
          <p:cNvPr id="4" name="Can 3"/>
          <p:cNvSpPr>
            <a:spLocks noChangeArrowheads="1"/>
          </p:cNvSpPr>
          <p:nvPr/>
        </p:nvSpPr>
        <p:spPr bwMode="auto">
          <a:xfrm>
            <a:off x="6400800" y="1219199"/>
            <a:ext cx="2438400" cy="2371249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 err="1">
                <a:solidFill>
                  <a:srgbClr val="FF0000"/>
                </a:solidFill>
              </a:rPr>
              <a:t>hxdepots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800" b="1" dirty="0">
                <a:solidFill>
                  <a:srgbClr val="000000"/>
                </a:solidFill>
              </a:rPr>
              <a:t>Versioned files, checkpoints, rotated journals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1" name="5-Point Star 20"/>
          <p:cNvSpPr/>
          <p:nvPr/>
        </p:nvSpPr>
        <p:spPr bwMode="auto">
          <a:xfrm>
            <a:off x="8456613" y="6258837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7" grpId="0" animBg="1"/>
      <p:bldP spid="8" grpId="0" animBg="1"/>
      <p:bldP spid="27" grpId="0" animBg="1"/>
      <p:bldP spid="28" grpId="0" animBg="1"/>
      <p:bldP spid="6" grpId="0" animBg="1"/>
      <p:bldP spid="5" grpId="0" animBg="1"/>
      <p:bldP spid="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04800" y="6096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SDP Logical Layout (symlinks)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114800" y="1447800"/>
            <a:ext cx="4572000" cy="1591977"/>
          </a:xfrm>
          <a:prstGeom prst="rect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/p4/acme/bin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008000"/>
                </a:solidFill>
                <a:latin typeface="Courier New" charset="0"/>
              </a:rPr>
              <a:t>hxdepots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30724" name="Text Box 2"/>
          <p:cNvSpPr txBox="1">
            <a:spLocks noChangeArrowheads="1"/>
          </p:cNvSpPr>
          <p:nvPr/>
        </p:nvSpPr>
        <p:spPr bwMode="auto">
          <a:xfrm>
            <a:off x="4114800" y="3039776"/>
            <a:ext cx="4572000" cy="1165111"/>
          </a:xfrm>
          <a:prstGeom prst="rect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3366FF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/p4/acme/root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hxmetadata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chemeClr val="accent2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db.*, 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server.id</a:t>
            </a: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, license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1800" dirty="0">
              <a:solidFill>
                <a:srgbClr val="3366FF"/>
              </a:solidFill>
              <a:latin typeface="Courier New" charset="0"/>
            </a:endParaRP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4111752" y="4190857"/>
            <a:ext cx="4572000" cy="1465771"/>
          </a:xfrm>
          <a:prstGeom prst="rect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rgbClr val="FF6600"/>
                </a:solidFill>
                <a:latin typeface="Courier New" charset="0"/>
              </a:rPr>
              <a:t>journal, log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hxlogs</a:t>
            </a: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/p4/acme/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</a:t>
            </a:r>
            <a:endParaRPr lang="en-US" sz="1800" b="1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6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2895600" cy="4114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/p4/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acme/</a:t>
            </a:r>
            <a:endParaRPr lang="en-US" sz="1800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checkpoints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depots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	bin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800" dirty="0">
                <a:solidFill>
                  <a:srgbClr val="3366FF"/>
                </a:solidFill>
                <a:latin typeface="Courier New" charset="0"/>
              </a:rPr>
              <a:t>root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chemeClr val="accent2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chemeClr val="accent2"/>
                </a:solidFill>
                <a:latin typeface="Courier New" charset="0"/>
              </a:rPr>
              <a:t>offline_db</a:t>
            </a:r>
            <a:endParaRPr lang="en-US" sz="1800" dirty="0">
              <a:solidFill>
                <a:schemeClr val="accent2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logs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FF6600"/>
                </a:solidFill>
                <a:latin typeface="Courier New" charset="0"/>
              </a:rPr>
              <a:t>   </a:t>
            </a:r>
            <a:r>
              <a:rPr lang="en-US" sz="1800" dirty="0" err="1">
                <a:solidFill>
                  <a:srgbClr val="FF6600"/>
                </a:solidFill>
                <a:latin typeface="Courier New" charset="0"/>
              </a:rPr>
              <a:t>tmp</a:t>
            </a:r>
            <a:endParaRPr lang="en-US" sz="1800" dirty="0">
              <a:solidFill>
                <a:srgbClr val="FF6600"/>
              </a:solidFill>
              <a:latin typeface="Courier New" charset="0"/>
            </a:endParaRP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8000"/>
                </a:solidFill>
                <a:latin typeface="Courier New" charset="0"/>
              </a:rPr>
              <a:t>/p4/common</a:t>
            </a:r>
          </a:p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30727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cxnSp>
        <p:nvCxnSpPr>
          <p:cNvPr id="30728" name="Straight Arrow Connector 17"/>
          <p:cNvCxnSpPr>
            <a:cxnSpLocks noChangeShapeType="1"/>
          </p:cNvCxnSpPr>
          <p:nvPr/>
        </p:nvCxnSpPr>
        <p:spPr bwMode="auto">
          <a:xfrm flipV="1">
            <a:off x="2514600" y="1676400"/>
            <a:ext cx="1828800" cy="304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31"/>
          <p:cNvCxnSpPr>
            <a:cxnSpLocks noChangeShapeType="1"/>
          </p:cNvCxnSpPr>
          <p:nvPr/>
        </p:nvCxnSpPr>
        <p:spPr bwMode="auto">
          <a:xfrm flipV="1">
            <a:off x="1828800" y="1981200"/>
            <a:ext cx="2514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0" name="Straight Arrow Connector 33"/>
          <p:cNvCxnSpPr>
            <a:cxnSpLocks noChangeShapeType="1"/>
          </p:cNvCxnSpPr>
          <p:nvPr/>
        </p:nvCxnSpPr>
        <p:spPr bwMode="auto">
          <a:xfrm flipV="1">
            <a:off x="1447800" y="2362200"/>
            <a:ext cx="2895600" cy="3810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30732" name="Straight Arrow Connector 38"/>
          <p:cNvCxnSpPr>
            <a:cxnSpLocks noChangeShapeType="1"/>
          </p:cNvCxnSpPr>
          <p:nvPr/>
        </p:nvCxnSpPr>
        <p:spPr bwMode="auto">
          <a:xfrm>
            <a:off x="1660017" y="3108429"/>
            <a:ext cx="2607183" cy="85732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30735" name="Straight Arrow Connector 58"/>
          <p:cNvCxnSpPr>
            <a:cxnSpLocks noChangeShapeType="1"/>
          </p:cNvCxnSpPr>
          <p:nvPr/>
        </p:nvCxnSpPr>
        <p:spPr bwMode="auto">
          <a:xfrm flipV="1">
            <a:off x="2057400" y="2819400"/>
            <a:ext cx="2209800" cy="1828800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48"/>
          <p:cNvCxnSpPr>
            <a:cxnSpLocks noChangeShapeType="1"/>
          </p:cNvCxnSpPr>
          <p:nvPr/>
        </p:nvCxnSpPr>
        <p:spPr bwMode="auto">
          <a:xfrm>
            <a:off x="1660017" y="3875992"/>
            <a:ext cx="2623566" cy="469106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38">
            <a:extLst>
              <a:ext uri="{FF2B5EF4-FFF2-40B4-BE49-F238E27FC236}">
                <a16:creationId xmlns:a16="http://schemas.microsoft.com/office/drawing/2014/main" id="{6D82DC14-20A6-BB47-BCFA-C878579D5A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3483191"/>
            <a:ext cx="1752600" cy="141356"/>
          </a:xfrm>
          <a:prstGeom prst="straightConnector1">
            <a:avLst/>
          </a:prstGeom>
          <a:noFill/>
          <a:ln w="9525">
            <a:solidFill>
              <a:srgbClr val="3366FF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48">
            <a:extLst>
              <a:ext uri="{FF2B5EF4-FFF2-40B4-BE49-F238E27FC236}">
                <a16:creationId xmlns:a16="http://schemas.microsoft.com/office/drawing/2014/main" id="{A5F7E9DB-DD5B-044C-9CF3-7C1E51D696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4345098"/>
            <a:ext cx="2514600" cy="836215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628"/>
            <a:ext cx="8382000" cy="56938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SDP Offline Checkpoint Procedure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Key Features</a:t>
            </a:r>
          </a:p>
          <a:p>
            <a:pPr algn="ctr"/>
            <a:endParaRPr lang="en-US" sz="3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No daily downtime.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Snapshot capability not needed on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hxmetadata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Can use Snapshot capability </a:t>
            </a:r>
            <a:r>
              <a:rPr lang="en-US" sz="2800" b="1" dirty="0">
                <a:solidFill>
                  <a:srgbClr val="002060"/>
                </a:solidFill>
              </a:rPr>
              <a:t>/</a:t>
            </a:r>
            <a:r>
              <a:rPr lang="en-US" sz="2800" b="1" dirty="0" err="1">
                <a:solidFill>
                  <a:srgbClr val="002060"/>
                </a:solidFill>
              </a:rPr>
              <a:t>hxdepots</a:t>
            </a:r>
            <a:r>
              <a:rPr lang="en-US" sz="2800" dirty="0">
                <a:solidFill>
                  <a:srgbClr val="002060"/>
                </a:solidFill>
              </a:rPr>
              <a:t> volume.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Incorporates database integrity checks (not shown).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Occasional database regeneration.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Requires only a few minutes of downtime when run.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require reset of attached replication.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Usually run with p4d upgrades.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Works with older versions of p4d (99.1+?).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2060"/>
                </a:solidFill>
              </a:rPr>
              <a:t>Does not rely on new replication functionality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Daily Procedure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0"/>
            <a:ext cx="8839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/p4/1/root -J /p4/1/logs/journal –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jj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/p4/1/checkpoints/p4_1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/p4/1/checkpoints/p4_1.jnl.3240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jd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  <a:endParaRPr lang="en-US" sz="2000" dirty="0">
              <a:solidFill>
                <a:srgbClr val="002060"/>
              </a:solidFill>
              <a:latin typeface="+mj-lt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/db.*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ea typeface="Times New Roman" charset="0"/>
                <a:cs typeface="Times New Roman" charset="0"/>
              </a:rPr>
              <a:t>s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p4d -r /p4/1/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16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-z /p4/1/checkpoints/p4_1.ckp.3241.gz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3657600"/>
            <a:ext cx="2743200" cy="24384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/p4/1/logs/journal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3810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101635" y="3978088"/>
            <a:ext cx="178729" cy="220623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5565079">
            <a:off x="3996620" y="4066568"/>
            <a:ext cx="152400" cy="2502408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486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772057">
            <a:off x="3932996" y="4259098"/>
            <a:ext cx="140259" cy="237705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105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33158" y="54863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p4_1.ckp.3241.gz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958091" flipH="1">
            <a:off x="3816228" y="4496313"/>
            <a:ext cx="143902" cy="229690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5-Point Star 18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6279777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304800" y="304800"/>
            <a:ext cx="8458200" cy="60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Sample Rebuild Procedure (On Demand)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772400" y="5943600"/>
            <a:ext cx="91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180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990601"/>
            <a:ext cx="8991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stop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 -J /p4/1/logs/journal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jj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/p4/1/checkpoints/p4_1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/p4/1/checkpoints/p4_1.jnl.3245</a:t>
            </a:r>
            <a:endParaRPr lang="en-US" sz="18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Swap out live and offline db.* files (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root -&gt; save,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mv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+mj-lt"/>
                <a:cs typeface="Courier New" pitchFamily="49" charset="0"/>
              </a:rPr>
              <a:t>offline_db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-&gt; root).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p4d_1_init start</a:t>
            </a:r>
            <a:endParaRPr lang="en-US" sz="1600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/p4/1/root/save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jd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Initiate Snapshot and backup of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hxdepots</a:t>
            </a: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volume.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+mj-lt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f /p4/1/root/save/db.*</a:t>
            </a:r>
            <a:endParaRPr lang="en-US" sz="2000" dirty="0">
              <a:solidFill>
                <a:srgbClr val="00206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206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p4d_1 -r /p4/1/</a:t>
            </a:r>
            <a:r>
              <a:rPr lang="en-US" sz="1600" dirty="0" err="1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offline_db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-</a:t>
            </a:r>
            <a:r>
              <a:rPr lang="en-US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jr</a:t>
            </a:r>
            <a:r>
              <a:rPr lang="en-US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2060"/>
                </a:solidFill>
                <a:latin typeface="Courier New" charset="0"/>
                <a:ea typeface="Courier New" charset="0"/>
                <a:cs typeface="Courier New" charset="0"/>
              </a:rPr>
              <a:t>-z /p4/1/checkpoints/p4_1.ckp.3246.gz</a:t>
            </a:r>
            <a:endParaRPr lang="en-US" sz="1800" dirty="0">
              <a:solidFill>
                <a:srgbClr val="002060"/>
              </a:solidFill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20" name="Can 19"/>
          <p:cNvSpPr>
            <a:spLocks noChangeArrowheads="1"/>
          </p:cNvSpPr>
          <p:nvPr/>
        </p:nvSpPr>
        <p:spPr bwMode="auto">
          <a:xfrm>
            <a:off x="609600" y="4038599"/>
            <a:ext cx="2743200" cy="2743201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en-US" b="1" dirty="0" err="1">
                <a:solidFill>
                  <a:srgbClr val="002060"/>
                </a:solidFill>
              </a:rPr>
              <a:t>hxmetadata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logsjournal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</a:t>
            </a:r>
          </a:p>
          <a:p>
            <a:r>
              <a:rPr lang="en-US" b="1" dirty="0">
                <a:solidFill>
                  <a:srgbClr val="002060"/>
                </a:solidFill>
              </a:rPr>
              <a:t>/p4/1/</a:t>
            </a:r>
            <a:r>
              <a:rPr lang="en-US" b="1" dirty="0" err="1">
                <a:solidFill>
                  <a:srgbClr val="002060"/>
                </a:solidFill>
              </a:rPr>
              <a:t>offline_db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/p4/1/root/save</a:t>
            </a:r>
          </a:p>
        </p:txBody>
      </p:sp>
      <p:sp>
        <p:nvSpPr>
          <p:cNvPr id="21" name="Can 20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2" name="Can 21"/>
          <p:cNvSpPr>
            <a:spLocks noChangeArrowheads="1"/>
          </p:cNvSpPr>
          <p:nvPr/>
        </p:nvSpPr>
        <p:spPr bwMode="auto">
          <a:xfrm>
            <a:off x="4419600" y="4191000"/>
            <a:ext cx="4191000" cy="2209800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hxdepots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/p4/1/depots, checkpoints, etc.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0" name="Down Arrow 29"/>
          <p:cNvSpPr/>
          <p:nvPr/>
        </p:nvSpPr>
        <p:spPr bwMode="auto">
          <a:xfrm rot="16624238" flipH="1">
            <a:off x="4086939" y="4261997"/>
            <a:ext cx="88426" cy="2347440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Down Arrow 31"/>
          <p:cNvSpPr/>
          <p:nvPr/>
        </p:nvSpPr>
        <p:spPr bwMode="auto">
          <a:xfrm rot="4932077">
            <a:off x="4050614" y="4724854"/>
            <a:ext cx="143365" cy="232481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34" name="Down Arrow 33"/>
          <p:cNvSpPr/>
          <p:nvPr/>
        </p:nvSpPr>
        <p:spPr bwMode="auto">
          <a:xfrm rot="16378518">
            <a:off x="3904389" y="4976514"/>
            <a:ext cx="190261" cy="2240471"/>
          </a:xfrm>
          <a:prstGeom prst="downArrow">
            <a:avLst>
              <a:gd name="adj1" fmla="val 43942"/>
              <a:gd name="adj2" fmla="val 500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7800" y="548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29200" y="5867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p4_1.jnl.3246.gz</a:t>
            </a:r>
          </a:p>
        </p:txBody>
      </p:sp>
      <p:sp>
        <p:nvSpPr>
          <p:cNvPr id="16" name="Down Arrow 15"/>
          <p:cNvSpPr/>
          <p:nvPr/>
        </p:nvSpPr>
        <p:spPr bwMode="auto">
          <a:xfrm rot="5026103">
            <a:off x="4068969" y="4768970"/>
            <a:ext cx="171726" cy="2329013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7428" y="5467475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5904899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db.*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8458200" y="6172200"/>
            <a:ext cx="457200" cy="457200"/>
          </a:xfrm>
          <a:prstGeom prst="star5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3549" y="6346705"/>
            <a:ext cx="2599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C000"/>
                </a:solidFill>
              </a:rPr>
              <a:t>Animation Complete </a:t>
            </a:r>
            <a:r>
              <a:rPr lang="en-US" sz="1800" dirty="0">
                <a:solidFill>
                  <a:srgbClr val="FFC000"/>
                </a:solidFill>
                <a:sym typeface="Wingdings" panose="05000000000000000000" pitchFamily="2" charset="2"/>
              </a:rPr>
              <a:t></a:t>
            </a:r>
            <a:endParaRPr lang="en-US" sz="1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C 0.00191 0.00996 0.00712 0.01737 0.01163 0.02547 C 0.01563 0.03264 0.01268 0.0294 0.0165 0.03287 C 0.01771 0.03774 0.01684 0.03496 0.01997 0.04098 C 0.02466 0.05 0.01563 0.03635 0.02136 0.04746 C 0.02275 0.05 0.02622 0.05209 0.02813 0.05371 C 0.03021 0.05787 0.02865 0.05556 0.0316 0.05834 C 0.03316 0.05996 0.03629 0.06297 0.03629 0.0632 C 0.03837 0.06713 0.03993 0.0713 0.04254 0.07477 C 0.04462 0.08287 0.04879 0.09283 0.05417 0.09769 C 0.05591 0.09931 0.05816 0.10024 0.05972 0.10232 " pathEditMode="relative" rAng="0" ptsTypes="AAAAAAAAAAA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" y="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C -0.00278 -0.00486 -0.01007 -0.00856 -0.01632 -0.01227 C -0.02205 -0.01597 -0.01788 -0.01435 -0.02309 -0.01597 C -0.02483 -0.01828 -0.02361 -0.0169 -0.02795 -0.0199 C -0.03455 -0.02407 -0.02205 -0.01782 -0.02986 -0.02315 C -0.03194 -0.02407 -0.03663 -0.02523 -0.03941 -0.02592 C -0.04236 -0.02801 -0.0401 -0.02685 -0.04427 -0.02824 C -0.04653 -0.02893 -0.05069 -0.03055 -0.05069 -0.03032 C -0.05382 -0.0324 -0.0559 -0.03426 -0.05955 -0.03611 C -0.0625 -0.04004 -0.06823 -0.0449 -0.07569 -0.04722 C -0.07812 -0.04791 -0.08142 -0.04838 -0.08333 -0.04907 " pathEditMode="relative" rAng="0" ptsTypes="AAAAAAAAAAA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07 -0.03656 0.00139 -0.07913 0 -0.118 C 0.00139 -0.12032 0.00173 -0.12517 0.00399 -0.12517 C 0.13646 -0.12795 0.6335 -0.09625 0.6335 -0.1217 " pathEditMode="relative" ptsTypes="fffA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014 -0.00069 -0.03542 -0.00191 -0.05394 C -0.00243 -0.06158 -0.00226 -0.06181 -0.0033 -0.0676 C -0.00382 -0.07014 -0.00469 -0.075 -0.00469 -0.075 C 0.02431 -0.08079 0.05764 -0.07315 0.08698 -0.07223 C 0.21806 -0.06343 0.34896 -0.05718 0.48021 -0.04838 C 0.52882 -0.04514 0.62604 -0.03843 0.62604 -0.03843 C 0.66007 -0.01366 0.6474 -0.0338 0.6474 0.03472 " pathEditMode="relative" ptsTypes="fffffffA">
                                      <p:cBhvr>
                                        <p:cTn id="10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0" grpId="0" animBg="1"/>
      <p:bldP spid="30" grpId="1" animBg="1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5" grpId="1"/>
      <p:bldP spid="36" grpId="0"/>
      <p:bldP spid="36" grpId="1"/>
      <p:bldP spid="16" grpId="0" animBg="1"/>
      <p:bldP spid="16" grpId="1" animBg="1"/>
      <p:bldP spid="18" grpId="0"/>
      <p:bldP spid="18" grpId="1"/>
      <p:bldP spid="18" grpId="2"/>
      <p:bldP spid="19" grpId="0"/>
      <p:bldP spid="19" grpId="1"/>
      <p:bldP spid="19" grpId="2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04800" y="2286000"/>
            <a:ext cx="7848600" cy="69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 b="1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04800" y="1917700"/>
            <a:ext cx="8229600" cy="3597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38746</TotalTime>
  <Words>1002</Words>
  <Application>Microsoft Macintosh PowerPoint</Application>
  <PresentationFormat>On-screen Show (4:3)</PresentationFormat>
  <Paragraphs>145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Courier New</vt:lpstr>
      <vt:lpstr>Lucida Sans Unicode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Perforce Training</dc:title>
  <dc:creator>jo</dc:creator>
  <cp:lastModifiedBy>Tom Tyler</cp:lastModifiedBy>
  <cp:revision>2644</cp:revision>
  <cp:lastPrinted>2001-03-01T00:38:32Z</cp:lastPrinted>
  <dcterms:created xsi:type="dcterms:W3CDTF">2009-04-29T01:09:24Z</dcterms:created>
  <dcterms:modified xsi:type="dcterms:W3CDTF">2018-09-17T16:37:15Z</dcterms:modified>
</cp:coreProperties>
</file>