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7" r:id="rId3"/>
    <p:sldId id="286" r:id="rId4"/>
    <p:sldId id="290" r:id="rId5"/>
    <p:sldId id="291" r:id="rId6"/>
    <p:sldId id="292" r:id="rId7"/>
    <p:sldId id="293" r:id="rId8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/>
    <p:restoredTop sz="94674"/>
  </p:normalViewPr>
  <p:slideViewPr>
    <p:cSldViewPr>
      <p:cViewPr varScale="1">
        <p:scale>
          <a:sx n="124" d="100"/>
          <a:sy n="124" d="100"/>
        </p:scale>
        <p:origin x="150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3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p4d</a:t>
            </a:r>
            <a:r>
              <a:rPr lang="en-US" baseline="0" dirty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5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Stock recommendation:  Use SAN for archive files to get data safety there, and modern replication for DR purposes.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The Swap</a:t>
            </a:r>
            <a:r>
              <a:rPr lang="en-US" baseline="0" dirty="0"/>
              <a:t> out procedure is </a:t>
            </a:r>
            <a:r>
              <a:rPr lang="en-US" i="1" baseline="0" dirty="0"/>
              <a:t>instantaneous</a:t>
            </a:r>
            <a:r>
              <a:rPr lang="en-US" baseline="0" dirty="0"/>
              <a:t> because ‘</a:t>
            </a:r>
            <a:r>
              <a:rPr lang="en-US" baseline="0" dirty="0" err="1"/>
              <a:t>mv</a:t>
            </a:r>
            <a:r>
              <a:rPr lang="en-US" baseline="0" dirty="0"/>
              <a:t>’ commands are instantaneous.</a:t>
            </a:r>
          </a:p>
          <a:p>
            <a:r>
              <a:rPr lang="en-US" baseline="0" dirty="0"/>
              <a:t>Downtime is mainly determined by the time it takes to replay just one day’s worth of journal data (typically a slow Saturday at that) into the </a:t>
            </a:r>
            <a:r>
              <a:rPr lang="en-US" baseline="0" dirty="0" err="1"/>
              <a:t>offline_db</a:t>
            </a:r>
            <a:r>
              <a:rPr lang="en-US" baseline="0" dirty="0"/>
              <a:t>.  This should take just a few minutes.</a:t>
            </a:r>
            <a:endParaRPr lang="en-US" dirty="0"/>
          </a:p>
          <a:p>
            <a:r>
              <a:rPr lang="en-US" dirty="0"/>
              <a:t>Keeping root, save,</a:t>
            </a:r>
            <a:r>
              <a:rPr lang="en-US" baseline="0" dirty="0"/>
              <a:t> and </a:t>
            </a:r>
            <a:r>
              <a:rPr lang="en-US" baseline="0" dirty="0" err="1"/>
              <a:t>offline_db</a:t>
            </a:r>
            <a:r>
              <a:rPr lang="en-US" baseline="0" dirty="0"/>
              <a:t> folders on the same volume is essential to the ability to regenerate databases routinely with minimal downtime.</a:t>
            </a:r>
          </a:p>
          <a:p>
            <a:r>
              <a:rPr lang="en-US" baseline="0" dirty="0"/>
              <a:t>We are exceedingly comfortable with this procedure. It has it has been in place at large sites for many years.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7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</a:t>
            </a:r>
            <a:r>
              <a:rPr lang="en-US" sz="1800">
                <a:solidFill>
                  <a:srgbClr val="000000"/>
                </a:solidFill>
              </a:rPr>
              <a:t>Version 2.4 </a:t>
            </a:r>
            <a:r>
              <a:rPr lang="en-US" sz="1800" dirty="0">
                <a:solidFill>
                  <a:srgbClr val="000000"/>
                </a:solidFill>
              </a:rPr>
              <a:t>(17 September, 2018)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3434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Backup This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3533728"/>
            <a:ext cx="4343400" cy="158605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metadata directly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3434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C0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>
            <a:off x="4800600" y="2352628"/>
            <a:ext cx="1600200" cy="5219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4800600" y="3586078"/>
            <a:ext cx="1600200" cy="74067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4800600" y="4826799"/>
            <a:ext cx="1586501" cy="70489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599"/>
            <a:ext cx="4343400" cy="772437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mostly </a:t>
            </a:r>
            <a:r>
              <a:rPr lang="en-US" sz="1800" b="1" dirty="0" err="1">
                <a:solidFill>
                  <a:srgbClr val="000000"/>
                </a:solidFill>
              </a:rPr>
              <a:t>symlinks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/p4/n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4800600" y="5727706"/>
            <a:ext cx="1600200" cy="602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32406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/OS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387101" y="4049590"/>
            <a:ext cx="2438400" cy="1554417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</a:t>
            </a:r>
            <a:r>
              <a:rPr lang="en-US" b="1" dirty="0" err="1">
                <a:solidFill>
                  <a:srgbClr val="FFC000"/>
                </a:solidFill>
              </a:rPr>
              <a:t>hxlogs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590799"/>
            <a:ext cx="2438400" cy="1990557"/>
          </a:xfrm>
          <a:prstGeom prst="can">
            <a:avLst>
              <a:gd name="adj" fmla="val 41731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</a:rPr>
              <a:t>Live &amp; Offline db.*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219199"/>
            <a:ext cx="2438400" cy="2371249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hxdepots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files, checkpoints, rotated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5" grpId="0" animBg="1"/>
      <p:bldP spid="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Logical Layout (symlinks)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114800" y="1447800"/>
            <a:ext cx="4572000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4114800" y="3039776"/>
            <a:ext cx="4572000" cy="1165111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3366FF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chemeClr val="accent2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db.*, 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server.id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, license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4111752" y="4190857"/>
            <a:ext cx="4572000" cy="1465771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charset="0"/>
              </a:rPr>
              <a:t>journal, log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2895600" cy="4114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acme/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chemeClr val="accent2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6400"/>
            <a:ext cx="1828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1981200"/>
            <a:ext cx="2514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0" name="Straight Arrow Connector 33"/>
          <p:cNvCxnSpPr>
            <a:cxnSpLocks noChangeShapeType="1"/>
          </p:cNvCxnSpPr>
          <p:nvPr/>
        </p:nvCxnSpPr>
        <p:spPr bwMode="auto">
          <a:xfrm flipV="1">
            <a:off x="1447800" y="2362200"/>
            <a:ext cx="2895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6071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057400" y="2819400"/>
            <a:ext cx="2209800" cy="1828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623566" cy="469106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38">
            <a:extLst>
              <a:ext uri="{FF2B5EF4-FFF2-40B4-BE49-F238E27FC236}">
                <a16:creationId xmlns:a16="http://schemas.microsoft.com/office/drawing/2014/main" id="{6D82DC14-20A6-BB47-BCFA-C878579D5A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3483191"/>
            <a:ext cx="1752600" cy="141356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48">
            <a:extLst>
              <a:ext uri="{FF2B5EF4-FFF2-40B4-BE49-F238E27FC236}">
                <a16:creationId xmlns:a16="http://schemas.microsoft.com/office/drawing/2014/main" id="{A5F7E9DB-DD5B-044C-9CF3-7C1E51D696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4345098"/>
            <a:ext cx="2514600" cy="83621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56938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Snapshot capability not needed on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hxmetadata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hxdepots</a:t>
            </a:r>
            <a:r>
              <a:rPr lang="en-US" sz="2800" dirty="0">
                <a:solidFill>
                  <a:srgbClr val="002060"/>
                </a:solidFill>
              </a:rPr>
              <a:t> volume.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Incorporates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Occasional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Usually run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rely on new replication functionality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Daily Procedure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jj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/p4/1/checkpoints/p4_1.jnl.3240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Note: With P4D 2018.1+, -z no longer needed; compress/uncompressed files can be in one call.</a:t>
            </a: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/p4/1/logs/journal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101635" y="3978088"/>
            <a:ext cx="178729" cy="220623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066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772057">
            <a:off x="3932996" y="4259098"/>
            <a:ext cx="140259" cy="237705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3158" y="54863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958091" flipH="1">
            <a:off x="3816228" y="4496313"/>
            <a:ext cx="143902" cy="22969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1"/>
            <a:ext cx="8991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stop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/p4/1/checkpoints/p4_1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Swap out live and offline db.* files (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root -&gt; save,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offline_db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-&gt; root).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start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/p4/1/root/save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/p4/1/root/save/db.*</a:t>
            </a:r>
            <a:endParaRPr lang="en-US" sz="20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4038599"/>
            <a:ext cx="2743200" cy="2743201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logsjournal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/p4/1/root/save</a:t>
            </a: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086939" y="4261997"/>
            <a:ext cx="88426" cy="234744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4932077">
            <a:off x="4050614" y="4724854"/>
            <a:ext cx="143365" cy="232481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378518">
            <a:off x="3904389" y="4976514"/>
            <a:ext cx="190261" cy="2240471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026103">
            <a:off x="4068969" y="4768970"/>
            <a:ext cx="171726" cy="232901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7428" y="5467475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5904899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00191 0.00996 0.00712 0.01737 0.01163 0.02547 C 0.01563 0.03264 0.01268 0.0294 0.0165 0.03287 C 0.01771 0.03774 0.01684 0.03496 0.01997 0.04098 C 0.02466 0.05 0.01563 0.03635 0.02136 0.04746 C 0.02275 0.05 0.02622 0.05209 0.02813 0.05371 C 0.03021 0.05787 0.02865 0.05556 0.0316 0.05834 C 0.03316 0.05996 0.03629 0.06297 0.03629 0.0632 C 0.03837 0.06713 0.03993 0.0713 0.04254 0.07477 C 0.04462 0.08287 0.04879 0.09283 0.05417 0.09769 C 0.05591 0.09931 0.05816 0.10024 0.05972 0.10232 " pathEditMode="relative" rAng="0" ptsTypes="AAAAAAAAA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C -0.00278 -0.00486 -0.01007 -0.00856 -0.01632 -0.01227 C -0.02205 -0.01597 -0.01788 -0.01435 -0.02309 -0.01597 C -0.02483 -0.01828 -0.02361 -0.0169 -0.02795 -0.0199 C -0.03455 -0.02407 -0.02205 -0.01782 -0.02986 -0.02315 C -0.03194 -0.02407 -0.03663 -0.02523 -0.03941 -0.02592 C -0.04236 -0.02801 -0.0401 -0.02685 -0.04427 -0.02824 C -0.04653 -0.02893 -0.05069 -0.03055 -0.05069 -0.03032 C -0.05382 -0.0324 -0.0559 -0.03426 -0.05955 -0.03611 C -0.0625 -0.04004 -0.06823 -0.0449 -0.07569 -0.04722 C -0.07812 -0.04791 -0.08142 -0.04838 -0.08333 -0.04907 " pathEditMode="relative" rAng="0" ptsTypes="AAAAAAAAAAA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8" grpId="0"/>
      <p:bldP spid="18" grpId="1"/>
      <p:bldP spid="18" grpId="2"/>
      <p:bldP spid="19" grpId="0"/>
      <p:bldP spid="19" grpId="1"/>
      <p:bldP spid="19" grpId="2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38748</TotalTime>
  <Words>1032</Words>
  <Application>Microsoft Macintosh PowerPoint</Application>
  <PresentationFormat>On-screen Show (4:3)</PresentationFormat>
  <Paragraphs>147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2646</cp:revision>
  <cp:lastPrinted>2001-03-01T00:38:32Z</cp:lastPrinted>
  <dcterms:created xsi:type="dcterms:W3CDTF">2009-04-29T01:09:24Z</dcterms:created>
  <dcterms:modified xsi:type="dcterms:W3CDTF">2018-09-17T16:48:57Z</dcterms:modified>
</cp:coreProperties>
</file>