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1" r:id="rId4"/>
    <p:sldId id="272" r:id="rId5"/>
    <p:sldId id="259" r:id="rId6"/>
    <p:sldId id="258" r:id="rId7"/>
    <p:sldId id="260" r:id="rId8"/>
    <p:sldId id="261" r:id="rId9"/>
    <p:sldId id="267" r:id="rId10"/>
    <p:sldId id="268" r:id="rId11"/>
    <p:sldId id="276" r:id="rId12"/>
    <p:sldId id="270" r:id="rId13"/>
    <p:sldId id="273" r:id="rId14"/>
    <p:sldId id="277" r:id="rId15"/>
    <p:sldId id="274" r:id="rId16"/>
    <p:sldId id="263" r:id="rId17"/>
    <p:sldId id="266" r:id="rId18"/>
    <p:sldId id="264" r:id="rId19"/>
    <p:sldId id="262" r:id="rId20"/>
    <p:sldId id="275" r:id="rId21"/>
    <p:sldId id="265" r:id="rId22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5" autoAdjust="0"/>
  </p:normalViewPr>
  <p:slideViewPr>
    <p:cSldViewPr>
      <p:cViewPr varScale="1">
        <p:scale>
          <a:sx n="109" d="100"/>
          <a:sy n="109" d="100"/>
        </p:scale>
        <p:origin x="-73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57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2009 Perforce User Conference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2FCA015-6AB3-B744-BEA3-2FA6FBE2BBBE}" type="datetime1">
              <a:rPr lang="en-US"/>
              <a:pPr>
                <a:defRPr/>
              </a:pPr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5831E52-2BBC-8844-AA0B-FB8F41253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2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smtClean="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en-US"/>
              <a:t>2009 Perforce User Conference</a:t>
            </a: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19F23FF7-546E-4C49-894A-ECAFEC8B2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5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A75D51-1852-104D-B2CC-15972873B481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26B891C-012B-A540-B2DE-F61A8BF241AF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16390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EFF85D-8E49-A442-B4CC-EC0DC2143B28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C17617-6195-AA4F-9D51-5B20A0D40085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686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A3820D-AF43-DB4B-BAD1-BEE7EC5318CD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CF4DE0-16A6-9645-B276-327039899C1B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CF4DE0-16A6-9645-B276-327039899C1B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FFE356-DDB5-3647-BFF7-3DC5CFD7D440}" type="slidenum">
              <a:rPr lang="en-US"/>
              <a:pPr/>
              <a:t>15</a:t>
            </a:fld>
            <a:endParaRPr lang="en-US"/>
          </a:p>
        </p:txBody>
      </p:sp>
      <p:sp>
        <p:nvSpPr>
          <p:cNvPr id="4301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4301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6450204-354C-CB48-A06F-F870B62E2430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C04827A-42DF-374F-97B6-CCB455BFD998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45062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1016E16-F2A3-9E4F-99A6-F7D06560957D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240C45B-3E14-FB46-9CAB-47537C478567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47110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F3D951-2580-5C43-B1C9-7A5F216B70CF}" type="slidenum">
              <a:rPr lang="en-US"/>
              <a:pPr/>
              <a:t>18</a:t>
            </a:fld>
            <a:endParaRPr lang="en-US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F193C6E-AE6A-F94C-82C7-101121143DA0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49158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C07EEE-0657-A04D-B2A6-0A1DAAD8623F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6066529-4714-A64E-BFEF-BDC99FB6B26C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1206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7C5054-1AE1-CB4F-85FD-5E41B4556B3C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3E96DF8-0948-AF42-80DC-C7F2A041309C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18438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smtClean="0"/>
              <a:t>If you’ve been a Perforce admin for a while, you likely won’t find wizardly great new ideas.  What you will see is more of the same best practices you’ve heard and read about over the years, packaged together nicely.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42A4F7C-A1CE-DA4C-887D-998D61F64DBB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62E955-BCF7-5C49-88B8-86EF35D8914F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20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3254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15FB14-6AC4-3442-A01A-F8A306711084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t>2009 Perforce User Conference</a:t>
            </a: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FDA52A3-1927-EB40-9946-E4E18E58B48D}" type="slidenum">
              <a:rPr lang="en-US" sz="10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21</a:t>
            </a:fld>
            <a:endParaRPr lang="en-US" sz="1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5302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DB955A-27AB-054F-9821-6A185A4C64F4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/>
              <a:t>Sample Best Practices:  Offline checkpoints, logging enabled, monitoring enabled, spec depot created, appropriate defaults for protections, initial triggers.</a:t>
            </a:r>
          </a:p>
          <a:p>
            <a:r>
              <a:rPr lang="en-US"/>
              <a:t>Offline Checkpoints, per :  http://kb.perforce.com/AdminTasks/BackupAndRecovery/OffLineCheckpoints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3EE943-E77C-B741-8942-C1D4DC8556F5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1A8C5E-A5F9-9A4B-87C0-BD726A3947FB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F9C439-E5AD-FF48-AC0A-FAFF4376A8DB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7322F1-4011-0D45-BB4C-6865AB6F9425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86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6576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3AE7C5-C896-8D4D-AE29-286DF30FB7A2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07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49921D-8B14-1E46-8C27-622B898BD3EB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27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13" y="762000"/>
            <a:ext cx="2055812" cy="490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0"/>
            <a:ext cx="6018213" cy="490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17700"/>
            <a:ext cx="4037013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4213" y="1917700"/>
            <a:ext cx="4037012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28600" y="760413"/>
            <a:ext cx="7848600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Perforce Server </a:t>
            </a: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Deployment Overview</a:t>
            </a: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5365" name="AutoShape 6"/>
          <p:cNvCxnSpPr>
            <a:cxnSpLocks noChangeShapeType="1"/>
            <a:endCxn id="15366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368" name="AutoShape 9"/>
          <p:cNvCxnSpPr>
            <a:cxnSpLocks noChangeShapeType="1"/>
            <a:endCxn id="15367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Common Paths (Linux/Unix)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15240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 smtClean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P4JOURNAL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Scripts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Depots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3797" name="Text Box 2"/>
          <p:cNvSpPr txBox="1">
            <a:spLocks noChangeArrowheads="1"/>
          </p:cNvSpPr>
          <p:nvPr/>
        </p:nvSpPr>
        <p:spPr bwMode="auto">
          <a:xfrm>
            <a:off x="2362200" y="1447800"/>
            <a:ext cx="50292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/p4/1/root/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/p4/1/logs/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/p4/1/logs/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checkpoint.log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/p4/1/logs/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verify.log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p4/1/logs/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p4audit.log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p4/1/logs/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journal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p4/common/bin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p4/1/depots/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&lt;depot&gt;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  Common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Paths (Windows)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1524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P4JOURNAL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Scripts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Depots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5845" name="Text Box 2"/>
          <p:cNvSpPr txBox="1">
            <a:spLocks noChangeArrowheads="1"/>
          </p:cNvSpPr>
          <p:nvPr/>
        </p:nvSpPr>
        <p:spPr bwMode="auto">
          <a:xfrm>
            <a:off x="2362200" y="10541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M:\p4\1\root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M:\p4\1\root\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L:\p4\1\logs\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L:\p4\1\logs\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checkpoint.log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L:\p4\1\logs\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verify.log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L:\p4\1\logs\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journal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S:\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p4\common\bin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S:\p4\1\depots\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&lt;depot&gt;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533400" y="5334000"/>
            <a:ext cx="5257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M: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Medatada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Volume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L:  Logs Volume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S: 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Volume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Common Commands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086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Starting: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/p4/1/bin/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start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/p4/1/bin/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stop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/p4/1/bin/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restart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/p4/1/bin/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status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etc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init.d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 </a:t>
            </a:r>
            <a:r>
              <a:rPr lang="en-US" sz="1800" dirty="0" smtClean="0">
                <a:solidFill>
                  <a:srgbClr val="000000"/>
                </a:solidFill>
              </a:rPr>
              <a:t>is </a:t>
            </a:r>
            <a:r>
              <a:rPr lang="en-US" sz="1800" dirty="0">
                <a:solidFill>
                  <a:srgbClr val="000000"/>
                </a:solidFill>
              </a:rPr>
              <a:t>a </a:t>
            </a:r>
            <a:r>
              <a:rPr lang="en-US" sz="1800" dirty="0" err="1">
                <a:solidFill>
                  <a:srgbClr val="000000"/>
                </a:solidFill>
              </a:rPr>
              <a:t>symlink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to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/p4/1/bin/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p4d_1_init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err="1" smtClean="0">
                <a:solidFill>
                  <a:srgbClr val="000000"/>
                </a:solidFill>
              </a:rPr>
              <a:t>Init</a:t>
            </a:r>
            <a:r>
              <a:rPr lang="en-US" sz="1800" dirty="0" smtClean="0">
                <a:solidFill>
                  <a:srgbClr val="000000"/>
                </a:solidFill>
              </a:rPr>
              <a:t> scripts</a:t>
            </a:r>
            <a:r>
              <a:rPr lang="en-US" sz="1800" dirty="0" smtClean="0">
                <a:solidFill>
                  <a:srgbClr val="000000"/>
                </a:solidFill>
              </a:rPr>
              <a:t> run </a:t>
            </a:r>
            <a:r>
              <a:rPr lang="en-US" sz="1800" dirty="0">
                <a:solidFill>
                  <a:srgbClr val="000000"/>
                </a:solidFill>
              </a:rPr>
              <a:t>as ‘root’ or ‘perforce’ user.  Processing always runs as ‘perforce’.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228013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Perforce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Server Linux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Upgrades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0866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Upgrades: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Download:  p4 and p4d to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Run: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p4/common/bin/p4master_run </a:t>
            </a:r>
            <a:r>
              <a:rPr lang="en-US" sz="1800" i="1" dirty="0" smtClean="0">
                <a:solidFill>
                  <a:srgbClr val="000000"/>
                </a:solidFill>
                <a:latin typeface="Courier New" charset="0"/>
              </a:rPr>
              <a:t>instance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/p4/common/bin/upgrade.sh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 smtClean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 smtClean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2280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      Perforce Windows Upgrades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546100" y="1295400"/>
            <a:ext cx="70866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Major Windows Upgrades: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Find &lt;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depotdata_drive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&gt;: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4 depots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(Check the map field. It is hard coded to the </a:t>
            </a:r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depotdata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drive location.)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Copy in new p4d.exe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and p4.exe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into &lt;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depotdata_drive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&gt;:\p4\common\bin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cd &lt;</a:t>
            </a:r>
            <a:r>
              <a:rPr lang="en-US" sz="1800" dirty="0" err="1" smtClean="0">
                <a:solidFill>
                  <a:srgbClr val="000000"/>
                </a:solidFill>
                <a:latin typeface="Courier New" charset="0"/>
              </a:rPr>
              <a:t>depotdata_drive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&gt;:\p4\common\bin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4env.bat 1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upgrade.bat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Minor/Patch Upgrades: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n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et stop p4_1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Copy new p4d.exe to &lt;</a:t>
            </a:r>
            <a:r>
              <a:rPr lang="en-US" sz="1800" dirty="0" err="1" smtClean="0">
                <a:solidFill>
                  <a:srgbClr val="000000"/>
                </a:solidFill>
                <a:latin typeface="Courier New" charset="0"/>
              </a:rPr>
              <a:t>depotdata_drive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&gt;:\p4\1\bin and copy to p4s.exe as well.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n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et start p4_1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17073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2280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Upgrades Continued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609600" y="1517650"/>
            <a:ext cx="70866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Other </a:t>
            </a:r>
            <a:r>
              <a:rPr lang="en-US" sz="1600" dirty="0">
                <a:solidFill>
                  <a:srgbClr val="000000"/>
                </a:solidFill>
              </a:rPr>
              <a:t>tools just shutdown and install new versions and replace links.</a:t>
            </a: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P4Broker as an example: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Download new p4broker to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Then, do the following: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2012.1.442152 and instance 1 of a server as an example: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cd /p4/common/bin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mv p4broker p4broker_2012.1.442152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unlink p4broker_1_bin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u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nlink p4broker_2012.1_bin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l</a:t>
            </a:r>
            <a:r>
              <a:rPr lang="en-US" sz="1600" dirty="0" err="1" smtClean="0">
                <a:solidFill>
                  <a:srgbClr val="000000"/>
                </a:solidFill>
                <a:latin typeface="Courier New" charset="0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 –s p4broker_2012.1.442152 p4broker_2012.1_bin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err="1" smtClean="0">
                <a:solidFill>
                  <a:srgbClr val="000000"/>
                </a:solidFill>
                <a:latin typeface="Courier New" charset="0"/>
              </a:rPr>
              <a:t>ln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 -s p4broker_2012.1_bin p4broker_1_bin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p4/1/bin/p4broker_1_init restart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304800" y="760413"/>
            <a:ext cx="7848600" cy="69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Default Protections &amp; Groups: Goals	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Disable implicit user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creation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Proactively deny access to the ‘remote’ user.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Provide sensible defaults for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MaxScanRows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MaxResults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and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MaxLockTime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Customize per customer requirements.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304800" y="760413"/>
            <a:ext cx="7848600" cy="69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Default Protections &amp; Groups:  Sample	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381000" y="1828800"/>
            <a:ext cx="52578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write group Dev.G * //...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list user remote * -//...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super group SuperUsers.G * //...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super user p4admin * //...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381000" y="4343400"/>
            <a:ext cx="7848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Group 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</a:rPr>
              <a:t>limits </a:t>
            </a:r>
            <a:r>
              <a:rPr lang="en-US" dirty="0">
                <a:solidFill>
                  <a:srgbClr val="000000"/>
                </a:solidFill>
              </a:rPr>
              <a:t>is defined solely to impose Max* limits, but is not referenced in the protect table</a:t>
            </a:r>
            <a:r>
              <a:rPr lang="en-US" dirty="0" smtClean="0">
                <a:solidFill>
                  <a:srgbClr val="000000"/>
                </a:solidFill>
              </a:rPr>
              <a:t>.  An SDP script ensures all users are in that group.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304800" y="760413"/>
            <a:ext cx="7848600" cy="69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Default Typemap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425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Use '+Fl' for pre-compressed filetypes.</a:t>
            </a:r>
          </a:p>
          <a:p>
            <a:pPr marL="631825" indent="-631825">
              <a:spcBef>
                <a:spcPts val="800"/>
              </a:spcBef>
              <a:buClrTx/>
              <a:buSzTx/>
              <a:buFontTx/>
              <a:buNone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Courier New" charset="0"/>
              </a:rPr>
              <a:t>	binary+Fl //....jpg</a:t>
            </a:r>
          </a:p>
          <a:p>
            <a:pPr marL="631825" indent="-631825">
              <a:spcBef>
                <a:spcPts val="800"/>
              </a:spcBef>
              <a:buClrTx/>
              <a:buSzTx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Courier New" charset="0"/>
              </a:rPr>
              <a:t>	binary+Fl //....tgz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Use '+l' for MSWord/PowerPoint/Excel</a:t>
            </a:r>
          </a:p>
          <a:p>
            <a:pPr marL="631825" indent="-631825">
              <a:spcBef>
                <a:spcPts val="800"/>
              </a:spcBef>
              <a:buClrTx/>
              <a:buSzTx/>
              <a:buFontTx/>
              <a:buNone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Courier New" charset="0"/>
              </a:rPr>
              <a:t>	binary+l //....xls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Use ’text+C' for large (e.g. generated) text files.</a:t>
            </a:r>
          </a:p>
          <a:p>
            <a:pPr marL="631825" indent="-631825">
              <a:spcBef>
                <a:spcPts val="800"/>
              </a:spcBef>
              <a:buClrTx/>
              <a:buSzTx/>
              <a:buFontTx/>
              <a:buNone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Courier New" charset="0"/>
              </a:rPr>
              <a:t>	text+C //....gentxt</a:t>
            </a:r>
          </a:p>
          <a:p>
            <a:pPr marL="631825" indent="-631825">
              <a:spcBef>
                <a:spcPts val="800"/>
              </a:spcBef>
              <a:buClrTx/>
              <a:buSzTx/>
              <a:buFontTx/>
              <a:buNone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endParaRPr lang="en-US" sz="2800">
              <a:solidFill>
                <a:srgbClr val="000000"/>
              </a:solidFill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304800" y="760413"/>
            <a:ext cx="7848600" cy="1144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Applied Common Practices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(1 of 2)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Enable Monitoring.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Create &amp; populate ‘spec’ depot.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Set appropriate logging verbosity.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Set ‘security’ counter or use external authentication w/AD, LDAP.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711450" y="152399"/>
            <a:ext cx="5334000" cy="990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Agenda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229600" cy="433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Overview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Volume Layout Recommendations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Server Deployment Package (SDP)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Structure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Common Paths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Upgrades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Best Practices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04800" y="760413"/>
            <a:ext cx="7848600" cy="1144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Applied Common Practices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(2 of 2)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Daily checkpoint creation/verification.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Archive file verification, replica status health checks, etc.</a:t>
            </a:r>
            <a:endParaRPr lang="en-US" sz="3200" dirty="0">
              <a:solidFill>
                <a:schemeClr val="tx1"/>
              </a:solidFill>
              <a:latin typeface="Arial" charset="0"/>
            </a:endParaRP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Enable email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reviews (Swarm or stand-alone script)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Apply SCM to the SDP!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And much more…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SDP Overview (1 of 2)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229600" cy="433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What it is: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Perforce Server Deployment according to best practices from the Sys Admin Guide &amp; KB.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collection of basic Perforce admin utilities.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 i="1" dirty="0">
                <a:solidFill>
                  <a:srgbClr val="000000"/>
                </a:solidFill>
                <a:latin typeface="Arial" charset="0"/>
              </a:rPr>
              <a:t>Supported by Perforce </a:t>
            </a:r>
            <a:r>
              <a:rPr lang="en-US" sz="3200" i="1" dirty="0" smtClean="0">
                <a:solidFill>
                  <a:srgbClr val="000000"/>
                </a:solidFill>
                <a:latin typeface="Arial" charset="0"/>
              </a:rPr>
              <a:t>Support</a:t>
            </a:r>
            <a:endParaRPr lang="en-US" sz="3200" i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SDP Overview (2 of 2)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433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What it is NOT: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 collection of every cool Perforce admin script we’ve come across.</a:t>
            </a:r>
          </a:p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endParaRPr lang="en-US" sz="3200">
              <a:solidFill>
                <a:srgbClr val="000000"/>
              </a:solidFill>
              <a:latin typeface="Arial" charset="0"/>
            </a:endParaRPr>
          </a:p>
          <a:p>
            <a:pPr marL="631825" indent="-631825">
              <a:spcBef>
                <a:spcPts val="800"/>
              </a:spcBef>
              <a:buSzPct val="120000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We balance functionality vs. maintainability when making updates.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Volume Layout (1 of 2)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457200" y="1676400"/>
          <a:ext cx="8383588" cy="3513138"/>
        </p:xfrm>
        <a:graphic>
          <a:graphicData uri="http://schemas.openxmlformats.org/drawingml/2006/table">
            <a:tbl>
              <a:tblPr/>
              <a:tblGrid>
                <a:gridCol w="1295400"/>
                <a:gridCol w="3789363"/>
                <a:gridCol w="3298825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Volume Name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Contents &amp; Backup Notes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Performance Considerations, Sample Storage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/metadata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Backup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exclude db.* files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).  Contains active Perforce DB, p4d, license. 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Optimize I/O for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random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 read/write.  Expect 10x to 100x I/O demands vs. depot storage.  RAID 1+0 on XFS, 15K RPM drives or solid state storage.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/depotdata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Contains contents of versioned files, checkpoints &amp; inactive journals, admin utilities and scripts.  Backup this filesytem fully. 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Typically more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sequential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 read/write.  RAID5/6 on XFS is often appropriate, 7200 RPM drives, cost-saving SATA.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71" name="Text Box 36"/>
          <p:cNvSpPr txBox="1">
            <a:spLocks noChangeArrowheads="1"/>
          </p:cNvSpPr>
          <p:nvPr/>
        </p:nvSpPr>
        <p:spPr bwMode="auto">
          <a:xfrm>
            <a:off x="457200" y="5334000"/>
            <a:ext cx="67818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Disclaimer:  Generalizations here reflect the nature of the Perforce application and typical usage.  Your mileage may vary.</a:t>
            </a:r>
            <a:endParaRPr lang="en-US" sz="2000">
              <a:solidFill>
                <a:srgbClr val="000000"/>
              </a:solidFill>
              <a:latin typeface="Wingdings" charset="2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Volume Layout (2 of 2)</a:t>
            </a:r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609600" y="2209800"/>
          <a:ext cx="7773988" cy="3619539"/>
        </p:xfrm>
        <a:graphic>
          <a:graphicData uri="http://schemas.openxmlformats.org/drawingml/2006/table">
            <a:tbl>
              <a:tblPr/>
              <a:tblGrid>
                <a:gridCol w="1404938"/>
                <a:gridCol w="3309937"/>
                <a:gridCol w="3059113"/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Volume Name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Contents &amp; Backup Notes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Performance Considerations, Sample Storage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/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Backup per local policy.  Contains the /p4 directory with links to the other volumes. Also contains p4master_run and p4_vars when running in a cluster configuration. 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/logs</a:t>
                      </a:r>
                    </a:p>
                  </a:txBody>
                  <a:tcPr marT="15876" anchor="ctr" horzOverflow="overflow">
                    <a:lnL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Contains Perforce server logs and active journal.  Backup, but exclude active journal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*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.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>
                      <a:noFill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charset="0"/>
                          <a:cs typeface="Lucida Sans Unicode" charset="0"/>
                        </a:rPr>
                        <a:t>High performance needs.  RAID 1+0 on  XFS, 15K drives.</a:t>
                      </a:r>
                    </a:p>
                  </a:txBody>
                  <a:tcPr marT="15876" anchor="ctr" horzOverflow="overflow">
                    <a:lnL>
                      <a:noFill/>
                    </a:lnL>
                    <a:lnR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CC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SDP Structure: Goals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Apply Volume Layout to optimize Perforce performance and reduce risk of data loss.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Simplify DR  -- Only one volume to replicate.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Provide SysAdmin/IT view (physical layout) and App Admin view (app-centric view).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Simplify configuration for failover in clustered environments.</a:t>
            </a:r>
          </a:p>
          <a:p>
            <a:pPr marL="631825" indent="-631825">
              <a:spcBef>
                <a:spcPts val="800"/>
              </a:spcBef>
              <a:buSzPct val="120000"/>
              <a:buFont typeface="Times New Roman" charset="0"/>
              <a:buChar char="•"/>
              <a:tabLst>
                <a:tab pos="631825" algn="l"/>
                <a:tab pos="744538" algn="l"/>
                <a:tab pos="1201738" algn="l"/>
                <a:tab pos="1658938" algn="l"/>
                <a:tab pos="2116138" algn="l"/>
                <a:tab pos="2573338" algn="l"/>
                <a:tab pos="3030538" algn="l"/>
                <a:tab pos="3487738" algn="l"/>
                <a:tab pos="3944938" algn="l"/>
                <a:tab pos="4402138" algn="l"/>
                <a:tab pos="4859338" algn="l"/>
                <a:tab pos="5316538" algn="l"/>
                <a:tab pos="5773738" algn="l"/>
                <a:tab pos="6230938" algn="l"/>
                <a:tab pos="6688138" algn="l"/>
                <a:tab pos="7145338" algn="l"/>
                <a:tab pos="7602538" algn="l"/>
                <a:tab pos="8059738" algn="l"/>
                <a:tab pos="8516938" algn="l"/>
                <a:tab pos="8974138" algn="l"/>
                <a:tab pos="9431338" algn="l"/>
              </a:tabLs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Simplify upgrades.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4267200"/>
            <a:ext cx="2438400" cy="12192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400800" y="3352800"/>
            <a:ext cx="2438400" cy="12192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/logs</a:t>
            </a:r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SDP Structure:  Physical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3962400" cy="2133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/depotdata/p4/1/checkpoints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/depotdata/p4/1/depots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/depotdata/p4/1/bin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/depotdata/p4/1/etc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/depotdata/p4/common/bin</a:t>
            </a: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438400"/>
            <a:ext cx="2438400" cy="12192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/metadata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524000"/>
            <a:ext cx="2438400" cy="12192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/depotdata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733800"/>
            <a:ext cx="3962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/metadata/p4/1/root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/metadata/p4/1/offline_db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4876800"/>
            <a:ext cx="3962400" cy="838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/logs/p4/1/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/logs/p4/1/</a:t>
            </a:r>
            <a:r>
              <a:rPr lang="en-US" sz="1800" dirty="0" err="1" smtClean="0">
                <a:solidFill>
                  <a:srgbClr val="0000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 flipV="1">
            <a:off x="4419600" y="2133600"/>
            <a:ext cx="1981200" cy="381000"/>
          </a:xfrm>
          <a:prstGeom prst="bentConnector3">
            <a:avLst>
              <a:gd name="adj1" fmla="val 187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4419600" y="3048000"/>
            <a:ext cx="1981200" cy="1143000"/>
          </a:xfrm>
          <a:prstGeom prst="bentConnector3">
            <a:avLst>
              <a:gd name="adj1" fmla="val 3006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4419600" y="3962400"/>
            <a:ext cx="1981200" cy="1333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867400"/>
            <a:ext cx="3962400" cy="5334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/p4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4419600" y="4876800"/>
            <a:ext cx="1981200" cy="1257300"/>
          </a:xfrm>
          <a:prstGeom prst="bentConnector3">
            <a:avLst>
              <a:gd name="adj1" fmla="val 7527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 animBg="1"/>
      <p:bldP spid="8194" grpId="0" animBg="1"/>
      <p:bldP spid="5" grpId="0" animBg="1"/>
      <p:bldP spid="4" grpId="0" animBg="1"/>
      <p:bldP spid="7" grpId="0" animBg="1"/>
      <p:bldP spid="8" grpId="0" animBg="1"/>
      <p:bldP spid="27" grpId="0" animBg="1"/>
      <p:bldP spid="55" grpId="0"/>
      <p:bldP spid="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304800" y="762000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SDP Structure: Logical (Linux/Unix)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733800" y="1600200"/>
            <a:ext cx="4648200" cy="2362200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/p4/1/checkpoints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/p4/1/depots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/p4/1/bin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/p4/1/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etc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depotdata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/p4/common/bin</a:t>
            </a: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3733800" y="4038600"/>
            <a:ext cx="4648200" cy="914400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urier New" charset="0"/>
              </a:rPr>
              <a:t>   /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metadata/p4/1/root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urier New" charset="0"/>
              </a:rPr>
              <a:t>   /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metadata/p4/1/</a:t>
            </a:r>
            <a:r>
              <a:rPr lang="en-US" sz="1800" dirty="0" err="1">
                <a:solidFill>
                  <a:srgbClr val="3366FF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3733800" y="5105400"/>
            <a:ext cx="4648200" cy="914400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  /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logs/p4/1/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  /logs/p4/1/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1750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2895600" cy="4495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/p4/1/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etc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3366FF"/>
                </a:solidFill>
                <a:latin typeface="Courier New" charset="0"/>
              </a:rPr>
              <a:t>   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3366FF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3366FF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3366FF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 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1751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1752" name="Straight Arrow Connector 17"/>
          <p:cNvCxnSpPr>
            <a:cxnSpLocks noChangeShapeType="1"/>
          </p:cNvCxnSpPr>
          <p:nvPr/>
        </p:nvCxnSpPr>
        <p:spPr bwMode="auto">
          <a:xfrm flipV="1">
            <a:off x="2514600" y="1828800"/>
            <a:ext cx="1600200" cy="2286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1753" name="Straight Arrow Connector 31"/>
          <p:cNvCxnSpPr>
            <a:cxnSpLocks noChangeShapeType="1"/>
          </p:cNvCxnSpPr>
          <p:nvPr/>
        </p:nvCxnSpPr>
        <p:spPr bwMode="auto">
          <a:xfrm flipV="1">
            <a:off x="1905000" y="2209800"/>
            <a:ext cx="2209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1754" name="Straight Arrow Connector 33"/>
          <p:cNvCxnSpPr>
            <a:cxnSpLocks noChangeShapeType="1"/>
          </p:cNvCxnSpPr>
          <p:nvPr/>
        </p:nvCxnSpPr>
        <p:spPr bwMode="auto">
          <a:xfrm flipV="1">
            <a:off x="1447800" y="2590800"/>
            <a:ext cx="27432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1755" name="Straight Arrow Connector 35"/>
          <p:cNvCxnSpPr>
            <a:cxnSpLocks noChangeShapeType="1"/>
          </p:cNvCxnSpPr>
          <p:nvPr/>
        </p:nvCxnSpPr>
        <p:spPr bwMode="auto">
          <a:xfrm flipV="1">
            <a:off x="1600200" y="2971800"/>
            <a:ext cx="2514600" cy="2286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1756" name="Straight Arrow Connector 38"/>
          <p:cNvCxnSpPr>
            <a:cxnSpLocks noChangeShapeType="1"/>
          </p:cNvCxnSpPr>
          <p:nvPr/>
        </p:nvCxnSpPr>
        <p:spPr bwMode="auto">
          <a:xfrm>
            <a:off x="1752600" y="3657600"/>
            <a:ext cx="2590800" cy="609600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1757" name="Straight Arrow Connector 44"/>
          <p:cNvCxnSpPr>
            <a:cxnSpLocks noChangeShapeType="1"/>
          </p:cNvCxnSpPr>
          <p:nvPr/>
        </p:nvCxnSpPr>
        <p:spPr bwMode="auto">
          <a:xfrm>
            <a:off x="2514600" y="4038600"/>
            <a:ext cx="1752600" cy="609600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1758" name="Straight Arrow Connector 48"/>
          <p:cNvCxnSpPr>
            <a:cxnSpLocks noChangeShapeType="1"/>
          </p:cNvCxnSpPr>
          <p:nvPr/>
        </p:nvCxnSpPr>
        <p:spPr bwMode="auto">
          <a:xfrm>
            <a:off x="1676400" y="4343400"/>
            <a:ext cx="2590800" cy="990600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31759" name="Straight Arrow Connector 58"/>
          <p:cNvCxnSpPr>
            <a:cxnSpLocks noChangeShapeType="1"/>
          </p:cNvCxnSpPr>
          <p:nvPr/>
        </p:nvCxnSpPr>
        <p:spPr bwMode="auto">
          <a:xfrm flipV="1">
            <a:off x="1981200" y="3352800"/>
            <a:ext cx="2133600" cy="17526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17" name="Straight Arrow Connector 48"/>
          <p:cNvCxnSpPr>
            <a:cxnSpLocks noChangeShapeType="1"/>
          </p:cNvCxnSpPr>
          <p:nvPr/>
        </p:nvCxnSpPr>
        <p:spPr bwMode="auto">
          <a:xfrm>
            <a:off x="1600200" y="4724400"/>
            <a:ext cx="2743200" cy="914400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29007</TotalTime>
  <Words>1403</Words>
  <Application>Microsoft Macintosh PowerPoint</Application>
  <PresentationFormat>On-screen Show (4:3)</PresentationFormat>
  <Paragraphs>270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C Thomas Tyler</cp:lastModifiedBy>
  <cp:revision>2500</cp:revision>
  <cp:lastPrinted>2001-03-01T00:38:32Z</cp:lastPrinted>
  <dcterms:created xsi:type="dcterms:W3CDTF">2010-09-09T17:51:38Z</dcterms:created>
  <dcterms:modified xsi:type="dcterms:W3CDTF">2016-06-16T20:23:45Z</dcterms:modified>
</cp:coreProperties>
</file>