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5" r:id="rId1"/>
  </p:sldMasterIdLst>
  <p:notesMasterIdLst>
    <p:notesMasterId r:id="rId7"/>
  </p:notesMasterIdLst>
  <p:handoutMasterIdLst>
    <p:handoutMasterId r:id="rId8"/>
  </p:handoutMasterIdLst>
  <p:sldIdLst>
    <p:sldId id="256" r:id="rId2"/>
    <p:sldId id="360" r:id="rId3"/>
    <p:sldId id="362" r:id="rId4"/>
    <p:sldId id="364" r:id="rId5"/>
    <p:sldId id="363" r:id="rId6"/>
  </p:sldIdLst>
  <p:sldSz cx="9144000" cy="5143500" type="screen16x9"/>
  <p:notesSz cx="7315200" cy="9601200"/>
  <p:custDataLst>
    <p:tags r:id="rId10"/>
  </p:custDataLst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buClr>
        <a:schemeClr val="tx1"/>
      </a:buClr>
      <a:buChar char="•"/>
      <a:defRPr sz="1900" i="1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buClr>
        <a:schemeClr val="tx1"/>
      </a:buClr>
      <a:buChar char="•"/>
      <a:defRPr sz="1900" i="1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buClr>
        <a:schemeClr val="tx1"/>
      </a:buClr>
      <a:buChar char="•"/>
      <a:defRPr sz="1900" i="1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buClr>
        <a:schemeClr val="tx1"/>
      </a:buClr>
      <a:buChar char="•"/>
      <a:defRPr sz="1900" i="1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buClr>
        <a:schemeClr val="tx1"/>
      </a:buClr>
      <a:buChar char="•"/>
      <a:defRPr sz="1900" i="1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900" i="1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900" i="1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900" i="1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900" i="1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0A63A8C3-5C9B-7345-BF75-1A49FFA06470}">
          <p14:sldIdLst>
            <p14:sldId id="256"/>
            <p14:sldId id="360"/>
            <p14:sldId id="362"/>
            <p14:sldId id="364"/>
            <p14:sldId id="363"/>
          </p14:sldIdLst>
        </p14:section>
        <p14:section name="Overview" id="{50F1E91F-9A95-0248-83AB-C4B8BA1F2269}">
          <p14:sldIdLst/>
        </p14:section>
        <p14:section name="Help" id="{DCEE1818-6E23-EF48-934B-861FED1C6F17}">
          <p14:sldIdLst/>
        </p14:section>
        <p14:section name="Basic File Operations" id="{EDE6AF7D-569E-E346-9260-8DFFC4A8151A}">
          <p14:sldIdLst/>
        </p14:section>
        <p14:section name="More on File Operations" id="{AF6670B5-1A4E-5647-86B0-6F50CB4F41EE}">
          <p14:sldIdLst/>
        </p14:section>
        <p14:section name="File Reporting" id="{2B501BA4-409C-D044-B47E-C2EF9275872E}">
          <p14:sldIdLst/>
        </p14:section>
        <p14:section name="Revision Specifiers" id="{D922F73A-DCC2-434D-8482-55661682212A}">
          <p14:sldIdLst/>
        </p14:section>
        <p14:section name="Changelist Management" id="{182CC9E8-745D-6C46-AFEF-8DE04734E3F7}">
          <p14:sldIdLst/>
        </p14:section>
        <p14:section name="Handling File Conflicts" id="{9570BE44-6AE9-4943-AF3F-65E5101A993C}">
          <p14:sldIdLst/>
        </p14:section>
        <p14:section name="Client Workspace Management Part 1" id="{9FE14AD8-1133-3C45-86CA-91F4D1027405}">
          <p14:sldIdLst/>
        </p14:section>
        <p14:section name="Client Workspace Management Part 2" id="{4ABD927B-F304-2846-ACD8-EBCE88D38104}">
          <p14:sldIdLst/>
        </p14:section>
        <p14:section name="Branching and Merging, Part 1" id="{5445163F-E99A-C042-A4B0-DCF9432A0EC8}">
          <p14:sldIdLst/>
        </p14:section>
        <p14:section name="Branching and integration Part 2" id="{303AABFE-9F6B-1E43-850E-D7E54F709FA7}">
          <p14:sldIdLst/>
        </p14:section>
        <p14:section name="Perforce Streams" id="{C8E1FAE1-69C6-1B49-8595-4303DFF75E8B}">
          <p14:sldIdLst/>
        </p14:section>
        <p14:section name="Labels" id="{FB0965DE-2D28-8340-97A1-C00B2456B858}">
          <p14:sldIdLst/>
        </p14:section>
        <p14:section name="Defect Tracking" id="{8B72E6E2-051E-1C4C-B1A4-454DEB66A6BB}">
          <p14:sldIdLst/>
        </p14:section>
        <p14:section name="DVCS Quick Tour" id="{EB16F74F-11C2-4424-A305-50F8117BDB8B}">
          <p14:sldIdLst/>
        </p14:section>
        <p14:section name="The End" id="{DF8E72CF-AE72-EF42-B405-17B8CF142C87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09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CA74C"/>
    <a:srgbClr val="FF9900"/>
    <a:srgbClr val="C4D69B"/>
    <a:srgbClr val="F38337"/>
    <a:srgbClr val="FC8131"/>
    <a:srgbClr val="969696"/>
    <a:srgbClr val="0B5573"/>
    <a:srgbClr val="0B526F"/>
    <a:srgbClr val="FFFF00"/>
    <a:srgbClr val="FFB3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43" autoAdjust="0"/>
    <p:restoredTop sz="91413" autoAdjust="0"/>
  </p:normalViewPr>
  <p:slideViewPr>
    <p:cSldViewPr>
      <p:cViewPr varScale="1">
        <p:scale>
          <a:sx n="203" d="100"/>
          <a:sy n="203" d="100"/>
        </p:scale>
        <p:origin x="-112" y="-10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878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77058"/>
    </p:cViewPr>
  </p:sorterViewPr>
  <p:notesViewPr>
    <p:cSldViewPr>
      <p:cViewPr>
        <p:scale>
          <a:sx n="75" d="100"/>
          <a:sy n="75" d="100"/>
        </p:scale>
        <p:origin x="2436" y="54"/>
      </p:cViewPr>
      <p:guideLst>
        <p:guide orient="horz" pos="3009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8325" y="98425"/>
            <a:ext cx="29273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1" rIns="96641" bIns="48321" numCol="1" anchor="t" anchorCtr="0" compatLnSpc="1">
            <a:prstTxWarp prst="textNoShape">
              <a:avLst/>
            </a:prstTxWarp>
          </a:bodyPr>
          <a:lstStyle>
            <a:lvl1pPr defTabSz="967766">
              <a:spcBef>
                <a:spcPct val="0"/>
              </a:spcBef>
              <a:buClrTx/>
              <a:buFontTx/>
              <a:buNone/>
              <a:defRPr sz="1100" i="0">
                <a:ea typeface="+mn-ea"/>
              </a:defRPr>
            </a:lvl1pPr>
          </a:lstStyle>
          <a:p>
            <a:pPr>
              <a:defRPr/>
            </a:pPr>
            <a:r>
              <a:rPr lang="en-US" dirty="0">
                <a:latin typeface="Calibri"/>
              </a:rPr>
              <a:t>Perforce Training Course, 2015.1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2075" y="100013"/>
            <a:ext cx="28448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1" rIns="96641" bIns="48321" numCol="1" anchor="t" anchorCtr="0" compatLnSpc="1">
            <a:prstTxWarp prst="textNoShape">
              <a:avLst/>
            </a:prstTxWarp>
          </a:bodyPr>
          <a:lstStyle>
            <a:lvl1pPr algn="r" defTabSz="967766">
              <a:spcBef>
                <a:spcPct val="0"/>
              </a:spcBef>
              <a:buClrTx/>
              <a:buFontTx/>
              <a:buNone/>
              <a:defRPr sz="1100" i="0">
                <a:ea typeface="+mn-ea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193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68325" y="8945563"/>
            <a:ext cx="28448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1" rIns="96641" bIns="48321" numCol="1" anchor="b" anchorCtr="0" compatLnSpc="1">
            <a:prstTxWarp prst="textNoShape">
              <a:avLst/>
            </a:prstTxWarp>
          </a:bodyPr>
          <a:lstStyle>
            <a:lvl1pPr defTabSz="967766">
              <a:spcBef>
                <a:spcPct val="0"/>
              </a:spcBef>
              <a:buClrTx/>
              <a:buFontTx/>
              <a:buNone/>
              <a:defRPr sz="1100" i="0">
                <a:ea typeface="+mn-ea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193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64000" y="8945563"/>
            <a:ext cx="26003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1" rIns="96641" bIns="48321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ClrTx/>
              <a:buFontTx/>
              <a:buNone/>
              <a:defRPr sz="1100" i="0"/>
            </a:lvl1pPr>
          </a:lstStyle>
          <a:p>
            <a:fld id="{63219391-7C6A-2D4F-B5A4-C2892A7FBCC3}" type="slidenum">
              <a:rPr lang="en-US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01586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5083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1" rIns="96641" bIns="48321" numCol="1" anchor="t" anchorCtr="0" compatLnSpc="1">
            <a:prstTxWarp prst="textNoShape">
              <a:avLst/>
            </a:prstTxWarp>
          </a:bodyPr>
          <a:lstStyle>
            <a:lvl1pPr defTabSz="967766">
              <a:spcBef>
                <a:spcPct val="0"/>
              </a:spcBef>
              <a:buClrTx/>
              <a:buFontTx/>
              <a:buNone/>
              <a:defRPr sz="1100" i="0">
                <a:latin typeface="Calibri"/>
                <a:ea typeface="+mn-ea"/>
              </a:defRPr>
            </a:lvl1pPr>
          </a:lstStyle>
          <a:p>
            <a:pPr>
              <a:defRPr/>
            </a:pPr>
            <a:r>
              <a:rPr lang="en-US" dirty="0"/>
              <a:t>Perforce Training Course, 2010.1</a:t>
            </a:r>
          </a:p>
        </p:txBody>
      </p:sp>
      <p:sp>
        <p:nvSpPr>
          <p:cNvPr id="207875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0375" y="720725"/>
            <a:ext cx="6396038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5019675"/>
            <a:ext cx="5365750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1" rIns="96641" bIns="483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</a:t>
            </a:r>
            <a:r>
              <a:rPr lang="en-US" noProof="0" dirty="0" err="1"/>
              <a:t>styleskjfasdfja;sldkfja;slkdjf</a:t>
            </a:r>
            <a:r>
              <a:rPr lang="en-US" noProof="0" dirty="0"/>
              <a:t> </a:t>
            </a:r>
            <a:r>
              <a:rPr lang="en-US" noProof="0" dirty="0" err="1"/>
              <a:t>asldkj</a:t>
            </a:r>
            <a:r>
              <a:rPr lang="en-US" noProof="0" dirty="0"/>
              <a:t> </a:t>
            </a:r>
            <a:r>
              <a:rPr lang="en-US" noProof="0" dirty="0" err="1"/>
              <a:t>asl;dkjsd</a:t>
            </a:r>
            <a:r>
              <a:rPr lang="en-US" noProof="0" dirty="0"/>
              <a:t> </a:t>
            </a:r>
            <a:r>
              <a:rPr lang="en-US" noProof="0" dirty="0" err="1"/>
              <a:t>lkjsadf</a:t>
            </a:r>
            <a:endParaRPr lang="en-US" noProof="0" dirty="0"/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1" rIns="96641" bIns="48321" numCol="1" anchor="b" anchorCtr="0" compatLnSpc="1">
            <a:prstTxWarp prst="textNoShape">
              <a:avLst/>
            </a:prstTxWarp>
          </a:bodyPr>
          <a:lstStyle>
            <a:lvl1pPr defTabSz="967766">
              <a:spcBef>
                <a:spcPct val="0"/>
              </a:spcBef>
              <a:buClrTx/>
              <a:buFontTx/>
              <a:buNone/>
              <a:defRPr sz="1100" i="0"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1" rIns="96641" bIns="48321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ClrTx/>
              <a:buFontTx/>
              <a:buNone/>
              <a:defRPr sz="1100" i="0">
                <a:latin typeface="Calibri"/>
              </a:defRPr>
            </a:lvl1pPr>
          </a:lstStyle>
          <a:p>
            <a:fld id="{16DFB4D8-EA58-A547-9483-6AA19E61CE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05847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114300" indent="-1143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Calibri"/>
        <a:ea typeface="ＭＳ Ｐゴシック" charset="0"/>
        <a:cs typeface="+mn-cs"/>
      </a:defRPr>
    </a:lvl1pPr>
    <a:lvl2pPr marL="574675" indent="-117475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Calibri"/>
        <a:ea typeface="ＭＳ Ｐゴシック" charset="0"/>
        <a:cs typeface="+mn-cs"/>
      </a:defRPr>
    </a:lvl2pPr>
    <a:lvl3pPr marL="1035050" indent="-12065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Calibri"/>
        <a:ea typeface="ＭＳ Ｐゴシック" charset="0"/>
        <a:cs typeface="+mn-cs"/>
      </a:defRPr>
    </a:lvl3pPr>
    <a:lvl4pPr marL="1477963" indent="-106363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Calibri"/>
        <a:ea typeface="ＭＳ Ｐゴシック" charset="0"/>
        <a:cs typeface="+mn-cs"/>
      </a:defRPr>
    </a:lvl4pPr>
    <a:lvl5pPr marL="1938338" indent="-109538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Calibri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9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6788">
              <a:defRPr sz="19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19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19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19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Char char="•"/>
              <a:defRPr sz="19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Char char="•"/>
              <a:defRPr sz="19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Char char="•"/>
              <a:defRPr sz="19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Char char="•"/>
              <a:defRPr sz="19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100" i="0" dirty="0">
                <a:latin typeface="Calibri"/>
              </a:rPr>
              <a:t>Perforce Training Course, 2010.1</a:t>
            </a:r>
          </a:p>
        </p:txBody>
      </p:sp>
      <p:sp>
        <p:nvSpPr>
          <p:cNvPr id="20889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9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6788">
              <a:defRPr sz="19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19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19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19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Char char="•"/>
              <a:defRPr sz="19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Char char="•"/>
              <a:defRPr sz="19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Char char="•"/>
              <a:defRPr sz="19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Char char="•"/>
              <a:defRPr sz="19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0096A1A-80EE-AF41-B3E7-C5E7194AC6C5}" type="slidenum">
              <a:rPr lang="en-US" sz="1100" i="0">
                <a:latin typeface="Calibri"/>
              </a:rPr>
              <a:pPr/>
              <a:t>1</a:t>
            </a:fld>
            <a:endParaRPr lang="en-US" sz="1100" i="0" dirty="0">
              <a:latin typeface="Calibri"/>
            </a:endParaRPr>
          </a:p>
        </p:txBody>
      </p:sp>
      <p:sp>
        <p:nvSpPr>
          <p:cNvPr id="2089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0725"/>
            <a:ext cx="6396038" cy="3598863"/>
          </a:xfrm>
          <a:ln/>
        </p:spPr>
      </p:sp>
      <p:sp>
        <p:nvSpPr>
          <p:cNvPr id="2089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The class slides are used as talking points for the lecture and not intended as a substitute for our Perforce manuals.</a:t>
            </a:r>
          </a:p>
          <a:p>
            <a:r>
              <a:rPr lang="en-US" dirty="0"/>
              <a:t>Describe any other files the students have.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567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9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6788">
              <a:defRPr sz="19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19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19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19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Char char="•"/>
              <a:defRPr sz="19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Char char="•"/>
              <a:defRPr sz="19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Char char="•"/>
              <a:defRPr sz="19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Char char="•"/>
              <a:defRPr sz="19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100" i="0" dirty="0">
                <a:latin typeface="Calibri"/>
              </a:rPr>
              <a:t>Perforce Training Course, 2010.1</a:t>
            </a:r>
          </a:p>
        </p:txBody>
      </p:sp>
      <p:sp>
        <p:nvSpPr>
          <p:cNvPr id="2099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9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6788">
              <a:defRPr sz="19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19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19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19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Char char="•"/>
              <a:defRPr sz="19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Char char="•"/>
              <a:defRPr sz="19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Char char="•"/>
              <a:defRPr sz="19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Char char="•"/>
              <a:defRPr sz="19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F931E54-1FBD-CD4C-B86E-B68543C76D5D}" type="slidenum">
              <a:rPr lang="en-US" sz="1100" i="0">
                <a:latin typeface="Calibri"/>
              </a:rPr>
              <a:pPr/>
              <a:t>2</a:t>
            </a:fld>
            <a:endParaRPr lang="en-US" sz="1100" i="0" dirty="0">
              <a:latin typeface="Calibri"/>
            </a:endParaRPr>
          </a:p>
        </p:txBody>
      </p:sp>
      <p:sp>
        <p:nvSpPr>
          <p:cNvPr id="2099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0725"/>
            <a:ext cx="6396038" cy="3598863"/>
          </a:xfrm>
          <a:ln/>
        </p:spPr>
      </p:sp>
      <p:sp>
        <p:nvSpPr>
          <p:cNvPr id="2099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776788"/>
            <a:ext cx="5365750" cy="4216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Instructor to introduce self (obviously).</a:t>
            </a:r>
          </a:p>
          <a:p>
            <a:r>
              <a:rPr lang="en-US"/>
              <a:t>For online classes you may wish to summarize results from the </a:t>
            </a:r>
            <a:r>
              <a:rPr lang="ja-JP" altLang="en-US"/>
              <a:t>“</a:t>
            </a:r>
            <a:r>
              <a:rPr lang="en-US"/>
              <a:t>survey monkey</a:t>
            </a:r>
            <a:r>
              <a:rPr lang="ja-JP" altLang="en-US"/>
              <a:t>”</a:t>
            </a:r>
            <a:r>
              <a:rPr lang="en-US"/>
              <a:t> questionnaire.</a:t>
            </a:r>
          </a:p>
          <a:p>
            <a:r>
              <a:rPr lang="en-US"/>
              <a:t>Questions to ask students for classroom instruction:</a:t>
            </a:r>
          </a:p>
          <a:p>
            <a:pPr lvl="1"/>
            <a:r>
              <a:rPr lang="en-US"/>
              <a:t>What do they do?</a:t>
            </a:r>
          </a:p>
          <a:p>
            <a:pPr lvl="1"/>
            <a:r>
              <a:rPr lang="en-US"/>
              <a:t>Perforce experience? </a:t>
            </a:r>
          </a:p>
          <a:p>
            <a:pPr lvl="1"/>
            <a:r>
              <a:rPr lang="en-US"/>
              <a:t>What operating systems will they be using?</a:t>
            </a:r>
          </a:p>
          <a:p>
            <a:pPr lvl="1"/>
            <a:r>
              <a:rPr lang="en-US"/>
              <a:t>Other SCM?</a:t>
            </a:r>
          </a:p>
          <a:p>
            <a:r>
              <a:rPr lang="en-US"/>
              <a:t>Lecture time is from 9:00-5:00 each day (approximate).</a:t>
            </a:r>
          </a:p>
          <a:p>
            <a:r>
              <a:rPr lang="en-US"/>
              <a:t>Instructor will be present  8:30 to 5:30.</a:t>
            </a:r>
          </a:p>
          <a:p>
            <a:r>
              <a:rPr lang="en-US"/>
              <a:t>This class is devoted to User features.</a:t>
            </a:r>
          </a:p>
          <a:p>
            <a:r>
              <a:rPr lang="en-US"/>
              <a:t>The CLI is used throughout, except for P4V demos.</a:t>
            </a:r>
          </a:p>
          <a:p>
            <a:r>
              <a:rPr lang="en-US"/>
              <a:t>Exercises follow most chapters. </a:t>
            </a:r>
          </a:p>
          <a:p>
            <a:r>
              <a:rPr lang="en-US"/>
              <a:t>Students log in as "bruno</a:t>
            </a:r>
            <a:r>
              <a:rPr lang="ja-JP" altLang="en-US"/>
              <a:t>“</a:t>
            </a:r>
            <a:r>
              <a:rPr lang="en-US"/>
              <a:t>, with the password </a:t>
            </a:r>
            <a:r>
              <a:rPr lang="ja-JP" altLang="en-US"/>
              <a:t>“</a:t>
            </a:r>
            <a:r>
              <a:rPr lang="en-US"/>
              <a:t>brunopass.</a:t>
            </a:r>
            <a:r>
              <a:rPr lang="ja-JP" altLang="en-US"/>
              <a:t>”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54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9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6788">
              <a:defRPr sz="19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19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19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19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Char char="•"/>
              <a:defRPr sz="19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Char char="•"/>
              <a:defRPr sz="19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Char char="•"/>
              <a:defRPr sz="19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Char char="•"/>
              <a:defRPr sz="19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100" i="0" dirty="0">
                <a:latin typeface="Calibri"/>
              </a:rPr>
              <a:t>Perforce Training Course, 2010.1</a:t>
            </a:r>
          </a:p>
        </p:txBody>
      </p:sp>
      <p:sp>
        <p:nvSpPr>
          <p:cNvPr id="2099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9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6788">
              <a:defRPr sz="19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19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19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19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Char char="•"/>
              <a:defRPr sz="19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Char char="•"/>
              <a:defRPr sz="19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Char char="•"/>
              <a:defRPr sz="19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Char char="•"/>
              <a:defRPr sz="19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F931E54-1FBD-CD4C-B86E-B68543C76D5D}" type="slidenum">
              <a:rPr lang="en-US" sz="1100" i="0">
                <a:latin typeface="Calibri"/>
              </a:rPr>
              <a:pPr/>
              <a:t>3</a:t>
            </a:fld>
            <a:endParaRPr lang="en-US" sz="1100" i="0" dirty="0">
              <a:latin typeface="Calibri"/>
            </a:endParaRPr>
          </a:p>
        </p:txBody>
      </p:sp>
      <p:sp>
        <p:nvSpPr>
          <p:cNvPr id="2099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0725"/>
            <a:ext cx="6396038" cy="3598863"/>
          </a:xfrm>
          <a:ln/>
        </p:spPr>
      </p:sp>
      <p:sp>
        <p:nvSpPr>
          <p:cNvPr id="2099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776788"/>
            <a:ext cx="5365750" cy="4216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Instructor to introduce self (obviously).</a:t>
            </a:r>
          </a:p>
          <a:p>
            <a:r>
              <a:rPr lang="en-US"/>
              <a:t>For online classes you may wish to summarize results from the </a:t>
            </a:r>
            <a:r>
              <a:rPr lang="ja-JP" altLang="en-US"/>
              <a:t>“</a:t>
            </a:r>
            <a:r>
              <a:rPr lang="en-US"/>
              <a:t>survey monkey</a:t>
            </a:r>
            <a:r>
              <a:rPr lang="ja-JP" altLang="en-US"/>
              <a:t>”</a:t>
            </a:r>
            <a:r>
              <a:rPr lang="en-US"/>
              <a:t> questionnaire.</a:t>
            </a:r>
          </a:p>
          <a:p>
            <a:r>
              <a:rPr lang="en-US"/>
              <a:t>Questions to ask students for classroom instruction:</a:t>
            </a:r>
          </a:p>
          <a:p>
            <a:pPr lvl="1"/>
            <a:r>
              <a:rPr lang="en-US"/>
              <a:t>What do they do?</a:t>
            </a:r>
          </a:p>
          <a:p>
            <a:pPr lvl="1"/>
            <a:r>
              <a:rPr lang="en-US"/>
              <a:t>Perforce experience? </a:t>
            </a:r>
          </a:p>
          <a:p>
            <a:pPr lvl="1"/>
            <a:r>
              <a:rPr lang="en-US"/>
              <a:t>What operating systems will they be using?</a:t>
            </a:r>
          </a:p>
          <a:p>
            <a:pPr lvl="1"/>
            <a:r>
              <a:rPr lang="en-US"/>
              <a:t>Other SCM?</a:t>
            </a:r>
          </a:p>
          <a:p>
            <a:r>
              <a:rPr lang="en-US"/>
              <a:t>Lecture time is from 9:00-5:00 each day (approximate).</a:t>
            </a:r>
          </a:p>
          <a:p>
            <a:r>
              <a:rPr lang="en-US"/>
              <a:t>Instructor will be present  8:30 to 5:30.</a:t>
            </a:r>
          </a:p>
          <a:p>
            <a:r>
              <a:rPr lang="en-US"/>
              <a:t>This class is devoted to User features.</a:t>
            </a:r>
          </a:p>
          <a:p>
            <a:r>
              <a:rPr lang="en-US"/>
              <a:t>The CLI is used throughout, except for P4V demos.</a:t>
            </a:r>
          </a:p>
          <a:p>
            <a:r>
              <a:rPr lang="en-US"/>
              <a:t>Exercises follow most chapters. </a:t>
            </a:r>
          </a:p>
          <a:p>
            <a:r>
              <a:rPr lang="en-US"/>
              <a:t>Students log in as "bruno</a:t>
            </a:r>
            <a:r>
              <a:rPr lang="ja-JP" altLang="en-US"/>
              <a:t>“</a:t>
            </a:r>
            <a:r>
              <a:rPr lang="en-US"/>
              <a:t>, with the password </a:t>
            </a:r>
            <a:r>
              <a:rPr lang="ja-JP" altLang="en-US"/>
              <a:t>“</a:t>
            </a:r>
            <a:r>
              <a:rPr lang="en-US"/>
              <a:t>brunopass.</a:t>
            </a:r>
            <a:r>
              <a:rPr lang="ja-JP" altLang="en-US"/>
              <a:t>”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54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9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6788">
              <a:defRPr sz="19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19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19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19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Char char="•"/>
              <a:defRPr sz="19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Char char="•"/>
              <a:defRPr sz="19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Char char="•"/>
              <a:defRPr sz="19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Char char="•"/>
              <a:defRPr sz="19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100" i="0" dirty="0">
                <a:latin typeface="Calibri"/>
              </a:rPr>
              <a:t>Perforce Training Course, 2010.1</a:t>
            </a:r>
          </a:p>
        </p:txBody>
      </p:sp>
      <p:sp>
        <p:nvSpPr>
          <p:cNvPr id="2099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9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6788">
              <a:defRPr sz="19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19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19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19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Char char="•"/>
              <a:defRPr sz="19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Char char="•"/>
              <a:defRPr sz="19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Char char="•"/>
              <a:defRPr sz="19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Char char="•"/>
              <a:defRPr sz="19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F931E54-1FBD-CD4C-B86E-B68543C76D5D}" type="slidenum">
              <a:rPr lang="en-US" sz="1100" i="0">
                <a:latin typeface="Calibri"/>
              </a:rPr>
              <a:pPr/>
              <a:t>4</a:t>
            </a:fld>
            <a:endParaRPr lang="en-US" sz="1100" i="0" dirty="0">
              <a:latin typeface="Calibri"/>
            </a:endParaRPr>
          </a:p>
        </p:txBody>
      </p:sp>
      <p:sp>
        <p:nvSpPr>
          <p:cNvPr id="2099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0725"/>
            <a:ext cx="6396038" cy="3598863"/>
          </a:xfrm>
          <a:ln/>
        </p:spPr>
      </p:sp>
      <p:sp>
        <p:nvSpPr>
          <p:cNvPr id="2099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776788"/>
            <a:ext cx="5365750" cy="4216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Instructor to introduce self (obviously).</a:t>
            </a:r>
          </a:p>
          <a:p>
            <a:r>
              <a:rPr lang="en-US"/>
              <a:t>For online classes you may wish to summarize results from the </a:t>
            </a:r>
            <a:r>
              <a:rPr lang="ja-JP" altLang="en-US"/>
              <a:t>“</a:t>
            </a:r>
            <a:r>
              <a:rPr lang="en-US"/>
              <a:t>survey monkey</a:t>
            </a:r>
            <a:r>
              <a:rPr lang="ja-JP" altLang="en-US"/>
              <a:t>”</a:t>
            </a:r>
            <a:r>
              <a:rPr lang="en-US"/>
              <a:t> questionnaire.</a:t>
            </a:r>
          </a:p>
          <a:p>
            <a:r>
              <a:rPr lang="en-US"/>
              <a:t>Questions to ask students for classroom instruction:</a:t>
            </a:r>
          </a:p>
          <a:p>
            <a:pPr lvl="1"/>
            <a:r>
              <a:rPr lang="en-US"/>
              <a:t>What do they do?</a:t>
            </a:r>
          </a:p>
          <a:p>
            <a:pPr lvl="1"/>
            <a:r>
              <a:rPr lang="en-US"/>
              <a:t>Perforce experience? </a:t>
            </a:r>
          </a:p>
          <a:p>
            <a:pPr lvl="1"/>
            <a:r>
              <a:rPr lang="en-US"/>
              <a:t>What operating systems will they be using?</a:t>
            </a:r>
          </a:p>
          <a:p>
            <a:pPr lvl="1"/>
            <a:r>
              <a:rPr lang="en-US"/>
              <a:t>Other SCM?</a:t>
            </a:r>
          </a:p>
          <a:p>
            <a:r>
              <a:rPr lang="en-US"/>
              <a:t>Lecture time is from 9:00-5:00 each day (approximate).</a:t>
            </a:r>
          </a:p>
          <a:p>
            <a:r>
              <a:rPr lang="en-US"/>
              <a:t>Instructor will be present  8:30 to 5:30.</a:t>
            </a:r>
          </a:p>
          <a:p>
            <a:r>
              <a:rPr lang="en-US"/>
              <a:t>This class is devoted to User features.</a:t>
            </a:r>
          </a:p>
          <a:p>
            <a:r>
              <a:rPr lang="en-US"/>
              <a:t>The CLI is used throughout, except for P4V demos.</a:t>
            </a:r>
          </a:p>
          <a:p>
            <a:r>
              <a:rPr lang="en-US"/>
              <a:t>Exercises follow most chapters. </a:t>
            </a:r>
          </a:p>
          <a:p>
            <a:r>
              <a:rPr lang="en-US"/>
              <a:t>Students log in as "bruno</a:t>
            </a:r>
            <a:r>
              <a:rPr lang="ja-JP" altLang="en-US"/>
              <a:t>“</a:t>
            </a:r>
            <a:r>
              <a:rPr lang="en-US"/>
              <a:t>, with the password </a:t>
            </a:r>
            <a:r>
              <a:rPr lang="ja-JP" altLang="en-US"/>
              <a:t>“</a:t>
            </a:r>
            <a:r>
              <a:rPr lang="en-US"/>
              <a:t>brunopass.</a:t>
            </a:r>
            <a:r>
              <a:rPr lang="ja-JP" altLang="en-US"/>
              <a:t>”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54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9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6788">
              <a:defRPr sz="19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19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19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19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Char char="•"/>
              <a:defRPr sz="19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Char char="•"/>
              <a:defRPr sz="19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Char char="•"/>
              <a:defRPr sz="19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Char char="•"/>
              <a:defRPr sz="19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100" i="0" dirty="0">
                <a:latin typeface="Calibri"/>
              </a:rPr>
              <a:t>Perforce Training Course, 2010.1</a:t>
            </a:r>
          </a:p>
        </p:txBody>
      </p:sp>
      <p:sp>
        <p:nvSpPr>
          <p:cNvPr id="2099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9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6788">
              <a:defRPr sz="19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19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19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19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Char char="•"/>
              <a:defRPr sz="19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Char char="•"/>
              <a:defRPr sz="19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Char char="•"/>
              <a:defRPr sz="19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Char char="•"/>
              <a:defRPr sz="19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F931E54-1FBD-CD4C-B86E-B68543C76D5D}" type="slidenum">
              <a:rPr lang="en-US" sz="1100" i="0">
                <a:latin typeface="Calibri"/>
              </a:rPr>
              <a:pPr/>
              <a:t>5</a:t>
            </a:fld>
            <a:endParaRPr lang="en-US" sz="1100" i="0" dirty="0">
              <a:latin typeface="Calibri"/>
            </a:endParaRPr>
          </a:p>
        </p:txBody>
      </p:sp>
      <p:sp>
        <p:nvSpPr>
          <p:cNvPr id="2099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0725"/>
            <a:ext cx="6396038" cy="3598863"/>
          </a:xfrm>
          <a:ln/>
        </p:spPr>
      </p:sp>
      <p:sp>
        <p:nvSpPr>
          <p:cNvPr id="2099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776788"/>
            <a:ext cx="5365750" cy="4216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Instructor to introduce self (obviously).</a:t>
            </a:r>
          </a:p>
          <a:p>
            <a:r>
              <a:rPr lang="en-US"/>
              <a:t>For online classes you may wish to summarize results from the </a:t>
            </a:r>
            <a:r>
              <a:rPr lang="ja-JP" altLang="en-US"/>
              <a:t>“</a:t>
            </a:r>
            <a:r>
              <a:rPr lang="en-US"/>
              <a:t>survey monkey</a:t>
            </a:r>
            <a:r>
              <a:rPr lang="ja-JP" altLang="en-US"/>
              <a:t>”</a:t>
            </a:r>
            <a:r>
              <a:rPr lang="en-US"/>
              <a:t> questionnaire.</a:t>
            </a:r>
          </a:p>
          <a:p>
            <a:r>
              <a:rPr lang="en-US"/>
              <a:t>Questions to ask students for classroom instruction:</a:t>
            </a:r>
          </a:p>
          <a:p>
            <a:pPr lvl="1"/>
            <a:r>
              <a:rPr lang="en-US"/>
              <a:t>What do they do?</a:t>
            </a:r>
          </a:p>
          <a:p>
            <a:pPr lvl="1"/>
            <a:r>
              <a:rPr lang="en-US"/>
              <a:t>Perforce experience? </a:t>
            </a:r>
          </a:p>
          <a:p>
            <a:pPr lvl="1"/>
            <a:r>
              <a:rPr lang="en-US"/>
              <a:t>What operating systems will they be using?</a:t>
            </a:r>
          </a:p>
          <a:p>
            <a:pPr lvl="1"/>
            <a:r>
              <a:rPr lang="en-US"/>
              <a:t>Other SCM?</a:t>
            </a:r>
          </a:p>
          <a:p>
            <a:r>
              <a:rPr lang="en-US"/>
              <a:t>Lecture time is from 9:00-5:00 each day (approximate).</a:t>
            </a:r>
          </a:p>
          <a:p>
            <a:r>
              <a:rPr lang="en-US"/>
              <a:t>Instructor will be present  8:30 to 5:30.</a:t>
            </a:r>
          </a:p>
          <a:p>
            <a:r>
              <a:rPr lang="en-US"/>
              <a:t>This class is devoted to User features.</a:t>
            </a:r>
          </a:p>
          <a:p>
            <a:r>
              <a:rPr lang="en-US"/>
              <a:t>The CLI is used throughout, except for P4V demos.</a:t>
            </a:r>
          </a:p>
          <a:p>
            <a:r>
              <a:rPr lang="en-US"/>
              <a:t>Exercises follow most chapters. </a:t>
            </a:r>
          </a:p>
          <a:p>
            <a:r>
              <a:rPr lang="en-US"/>
              <a:t>Students log in as "bruno</a:t>
            </a:r>
            <a:r>
              <a:rPr lang="ja-JP" altLang="en-US"/>
              <a:t>“</a:t>
            </a:r>
            <a:r>
              <a:rPr lang="en-US"/>
              <a:t>, with the password </a:t>
            </a:r>
            <a:r>
              <a:rPr lang="ja-JP" altLang="en-US"/>
              <a:t>“</a:t>
            </a:r>
            <a:r>
              <a:rPr lang="en-US"/>
              <a:t>brunopass.</a:t>
            </a:r>
            <a:r>
              <a:rPr lang="ja-JP" altLang="en-US"/>
              <a:t>”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54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jp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jp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">
    <p:bg>
      <p:bgPr>
        <a:solidFill>
          <a:srgbClr val="1D24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rforce_Cover slide_hexagons-0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2" cy="51435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802944" y="1270744"/>
            <a:ext cx="4986235" cy="1549399"/>
          </a:xfrm>
        </p:spPr>
        <p:txBody>
          <a:bodyPr>
            <a:noAutofit/>
          </a:bodyPr>
          <a:lstStyle>
            <a:lvl1pPr algn="r">
              <a:defRPr sz="3200" baseline="0">
                <a:ln>
                  <a:noFill/>
                </a:ln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pic>
        <p:nvPicPr>
          <p:cNvPr id="6" name="Picture 5" descr="Perforce_Cover slide_helix-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00284" cy="5143500"/>
          </a:xfrm>
          <a:prstGeom prst="rect">
            <a:avLst/>
          </a:prstGeom>
        </p:spPr>
      </p:pic>
      <p:pic>
        <p:nvPicPr>
          <p:cNvPr id="9" name="Picture 8" descr="Perforce white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889" y="4533057"/>
            <a:ext cx="1761802" cy="272483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651749" y="3161284"/>
            <a:ext cx="3137429" cy="914400"/>
          </a:xfrm>
        </p:spPr>
        <p:txBody>
          <a:bodyPr/>
          <a:lstStyle>
            <a:lvl1pPr marL="111125" indent="0" algn="r">
              <a:buNone/>
              <a:defRPr sz="1600">
                <a:solidFill>
                  <a:schemeClr val="bg1"/>
                </a:solidFill>
              </a:defRPr>
            </a:lvl1pPr>
            <a:lvl2pPr marL="346075" indent="0">
              <a:buNone/>
              <a:defRPr>
                <a:solidFill>
                  <a:schemeClr val="bg1"/>
                </a:solidFill>
              </a:defRPr>
            </a:lvl2pPr>
            <a:lvl3pPr marL="574675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 typeface="Arial"/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3495810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Top Banner_Bri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innerShdw blurRad="63500" dist="63500" dir="5400000">
              <a:prstClr val="black">
                <a:alpha val="8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53975"/>
            <a:ext cx="8229600" cy="914400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Perforce_sliver_hex-19.png"/>
          <p:cNvPicPr>
            <a:picLocks noChangeAspect="1"/>
          </p:cNvPicPr>
          <p:nvPr/>
        </p:nvPicPr>
        <p:blipFill>
          <a:blip r:embed="rId2" cstate="email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460" y="0"/>
            <a:ext cx="3541540" cy="914339"/>
          </a:xfrm>
          <a:prstGeom prst="rect">
            <a:avLst/>
          </a:prstGeom>
        </p:spPr>
      </p:pic>
      <p:pic>
        <p:nvPicPr>
          <p:cNvPr id="10" name="Picture 9" descr="slide number_graphic_dark-24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2770"/>
            <a:ext cx="969199" cy="963104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65138" y="1320800"/>
            <a:ext cx="8229600" cy="3181543"/>
          </a:xfrm>
        </p:spPr>
        <p:txBody>
          <a:bodyPr/>
          <a:lstStyle>
            <a:lvl1pPr marL="347663" marR="0" indent="-2365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3"/>
              </a:buClr>
              <a:buSzTx/>
              <a:buFont typeface="Wingdings" charset="2"/>
              <a:buChar char="§"/>
              <a:tabLst/>
              <a:defRPr>
                <a:solidFill>
                  <a:schemeClr val="tx1"/>
                </a:solidFill>
                <a:latin typeface="Verdana"/>
                <a:cs typeface="Verdana"/>
              </a:defRPr>
            </a:lvl1pPr>
            <a:lvl2pPr marL="517525" indent="-171450">
              <a:buClr>
                <a:schemeClr val="accent1"/>
              </a:buClr>
              <a:buFont typeface="Arial"/>
              <a:buChar char="•"/>
              <a:defRPr>
                <a:solidFill>
                  <a:schemeClr val="tx1"/>
                </a:solidFill>
                <a:latin typeface="Verdana"/>
                <a:cs typeface="Verdana"/>
              </a:defRPr>
            </a:lvl2pPr>
            <a:lvl3pPr marL="744538" indent="-169863">
              <a:defRPr>
                <a:solidFill>
                  <a:schemeClr val="tx1"/>
                </a:solidFill>
                <a:latin typeface="Verdana"/>
                <a:cs typeface="Verdana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2" name="Picture 11" descr="Perforce Black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05" y="4766835"/>
            <a:ext cx="999988" cy="15465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8207" y="4662210"/>
            <a:ext cx="407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9BF494-2B90-A14D-9276-B188E3C6A050}" type="slidenum">
              <a:rPr lang="en-US" sz="900" smtClean="0">
                <a:solidFill>
                  <a:schemeClr val="tx1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692876921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Top Banner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63500" dir="5400000">
              <a:prstClr val="black">
                <a:alpha val="6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53975"/>
            <a:ext cx="8229600" cy="914400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Perforce_sliver_hex-19.png"/>
          <p:cNvPicPr>
            <a:picLocks noChangeAspect="1"/>
          </p:cNvPicPr>
          <p:nvPr/>
        </p:nvPicPr>
        <p:blipFill>
          <a:blip r:embed="rId2" cstate="email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460" y="0"/>
            <a:ext cx="3541540" cy="914339"/>
          </a:xfrm>
          <a:prstGeom prst="rect">
            <a:avLst/>
          </a:prstGeom>
        </p:spPr>
      </p:pic>
      <p:pic>
        <p:nvPicPr>
          <p:cNvPr id="12" name="Picture 11" descr="slide number_graphic_dark-24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2770"/>
            <a:ext cx="969199" cy="963104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65138" y="1320800"/>
            <a:ext cx="8229600" cy="3181543"/>
          </a:xfrm>
        </p:spPr>
        <p:txBody>
          <a:bodyPr/>
          <a:lstStyle>
            <a:lvl1pPr marL="347663" marR="0" indent="-2365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SzTx/>
              <a:buFont typeface="Wingdings" charset="2"/>
              <a:buChar char="§"/>
              <a:tabLst/>
              <a:defRPr>
                <a:solidFill>
                  <a:schemeClr val="tx1"/>
                </a:solidFill>
                <a:latin typeface="Verdana"/>
                <a:cs typeface="Verdana"/>
              </a:defRPr>
            </a:lvl1pPr>
            <a:lvl2pPr marL="517525" indent="-171450">
              <a:buClr>
                <a:schemeClr val="accent1"/>
              </a:buClr>
              <a:buFont typeface="Arial"/>
              <a:buChar char="•"/>
              <a:defRPr>
                <a:solidFill>
                  <a:schemeClr val="tx1"/>
                </a:solidFill>
                <a:latin typeface="Verdana"/>
                <a:cs typeface="Verdana"/>
              </a:defRPr>
            </a:lvl2pPr>
            <a:lvl3pPr marL="744538" indent="-169863">
              <a:defRPr>
                <a:solidFill>
                  <a:schemeClr val="tx1"/>
                </a:solidFill>
                <a:latin typeface="Verdana"/>
                <a:cs typeface="Verdana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0" name="Picture 9" descr="Perforce Black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05" y="4766835"/>
            <a:ext cx="999988" cy="1546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8207" y="4662210"/>
            <a:ext cx="407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9BF494-2B90-A14D-9276-B188E3C6A050}" type="slidenum">
              <a:rPr lang="en-US" sz="900" smtClean="0">
                <a:solidFill>
                  <a:schemeClr val="tx1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403555834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Top Banner_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innerShdw blurRad="63500" dist="63500" dir="5400000">
              <a:prstClr val="black">
                <a:alpha val="8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53975"/>
            <a:ext cx="8229600" cy="914400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Perforce_sliver_hex-19.png"/>
          <p:cNvPicPr>
            <a:picLocks noChangeAspect="1"/>
          </p:cNvPicPr>
          <p:nvPr/>
        </p:nvPicPr>
        <p:blipFill>
          <a:blip r:embed="rId2" cstate="email">
            <a:alphaModFix amt="6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460" y="0"/>
            <a:ext cx="3541540" cy="914339"/>
          </a:xfrm>
          <a:prstGeom prst="rect">
            <a:avLst/>
          </a:prstGeom>
        </p:spPr>
      </p:pic>
      <p:pic>
        <p:nvPicPr>
          <p:cNvPr id="10" name="Picture 9" descr="slide number_graphic_dark-24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2770"/>
            <a:ext cx="969199" cy="963104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65138" y="1320800"/>
            <a:ext cx="8229600" cy="3181543"/>
          </a:xfrm>
        </p:spPr>
        <p:txBody>
          <a:bodyPr/>
          <a:lstStyle>
            <a:lvl1pPr marL="347663" marR="0" indent="-2365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3"/>
              </a:buClr>
              <a:buSzTx/>
              <a:buFont typeface="Wingdings" charset="2"/>
              <a:buChar char="§"/>
              <a:tabLst/>
              <a:defRPr>
                <a:solidFill>
                  <a:schemeClr val="tx1"/>
                </a:solidFill>
                <a:latin typeface="Verdana"/>
                <a:cs typeface="Verdana"/>
              </a:defRPr>
            </a:lvl1pPr>
            <a:lvl2pPr marL="517525" indent="-171450">
              <a:buClr>
                <a:schemeClr val="accent1"/>
              </a:buClr>
              <a:buFont typeface="Arial"/>
              <a:buChar char="•"/>
              <a:defRPr>
                <a:solidFill>
                  <a:schemeClr val="tx1"/>
                </a:solidFill>
                <a:latin typeface="Verdana"/>
                <a:cs typeface="Verdana"/>
              </a:defRPr>
            </a:lvl2pPr>
            <a:lvl3pPr marL="744538" indent="-169863">
              <a:defRPr>
                <a:solidFill>
                  <a:schemeClr val="tx1"/>
                </a:solidFill>
                <a:latin typeface="Verdana"/>
                <a:cs typeface="Verdana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1" name="Picture 10" descr="Perforce Black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05" y="4766835"/>
            <a:ext cx="999988" cy="1546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8207" y="4662210"/>
            <a:ext cx="407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9BF494-2B90-A14D-9276-B188E3C6A050}" type="slidenum">
              <a:rPr lang="en-US" sz="900" smtClean="0">
                <a:solidFill>
                  <a:schemeClr val="tx1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465531142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36688"/>
            <a:ext cx="8229600" cy="2270125"/>
          </a:xfrm>
        </p:spPr>
        <p:txBody>
          <a:bodyPr>
            <a:noAutofit/>
          </a:bodyPr>
          <a:lstStyle>
            <a:lvl1pPr algn="ctr">
              <a:defRPr sz="5000" b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Big Picture Message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8" name="Picture 7" descr="Perforce Blac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05" y="4766835"/>
            <a:ext cx="999988" cy="154659"/>
          </a:xfrm>
          <a:prstGeom prst="rect">
            <a:avLst/>
          </a:prstGeom>
        </p:spPr>
      </p:pic>
      <p:pic>
        <p:nvPicPr>
          <p:cNvPr id="9" name="Picture 8" descr="Perforce_hex fade_upper right_light_more fade-2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06" y="0"/>
            <a:ext cx="3328194" cy="30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834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Picture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rforce_hex fade_upper right_dark-2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06" y="0"/>
            <a:ext cx="3328194" cy="307827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36688"/>
            <a:ext cx="8229600" cy="2270125"/>
          </a:xfrm>
        </p:spPr>
        <p:txBody>
          <a:bodyPr>
            <a:noAutofit/>
          </a:bodyPr>
          <a:lstStyle>
            <a:lvl1pPr algn="ctr">
              <a:defRPr sz="5000" b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Big Picture Message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8" name="Picture 7" descr="Perforce whit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6385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Picture - Bric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erforce_hex fade_upper right_dark-2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06" y="0"/>
            <a:ext cx="3328194" cy="307827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36688"/>
            <a:ext cx="8229600" cy="2270125"/>
          </a:xfrm>
        </p:spPr>
        <p:txBody>
          <a:bodyPr>
            <a:noAutofit/>
          </a:bodyPr>
          <a:lstStyle>
            <a:lvl1pPr algn="ctr">
              <a:defRPr sz="5000" b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Big Picture Message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9" name="Picture 8" descr="Perforce whit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7860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Picture - Go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erforce_hex fade_upper right_dark-2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06" y="0"/>
            <a:ext cx="3328194" cy="307827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36688"/>
            <a:ext cx="8229600" cy="2270125"/>
          </a:xfrm>
        </p:spPr>
        <p:txBody>
          <a:bodyPr>
            <a:noAutofit/>
          </a:bodyPr>
          <a:lstStyle>
            <a:lvl1pPr algn="ctr">
              <a:defRPr sz="5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Big Picture Message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11" name="Picture 10" descr="Perforce whit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284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rforce_hex fade_upper right_dark-2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06" y="0"/>
            <a:ext cx="3328194" cy="3078275"/>
          </a:xfrm>
          <a:prstGeom prst="rect">
            <a:avLst/>
          </a:prstGeom>
        </p:spPr>
      </p:pic>
      <p:pic>
        <p:nvPicPr>
          <p:cNvPr id="8" name="Picture 7" descr="Perforce_helix-blue-26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287" y="0"/>
            <a:ext cx="2483488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0375" y="1436688"/>
            <a:ext cx="7772400" cy="1635125"/>
          </a:xfrm>
        </p:spPr>
        <p:txBody>
          <a:bodyPr>
            <a:noAutofit/>
          </a:bodyPr>
          <a:lstStyle>
            <a:lvl1pPr algn="l">
              <a:defRPr sz="32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 Title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7" name="Picture 6" descr="Perforce whit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023937" y="3265558"/>
            <a:ext cx="5209559" cy="914400"/>
          </a:xfrm>
        </p:spPr>
        <p:txBody>
          <a:bodyPr/>
          <a:lstStyle>
            <a:lvl1pPr marL="111125" indent="0" algn="r">
              <a:buNone/>
              <a:defRPr sz="2800">
                <a:solidFill>
                  <a:schemeClr val="bg1"/>
                </a:solidFill>
              </a:defRPr>
            </a:lvl1pPr>
            <a:lvl2pPr marL="346075" indent="0">
              <a:buNone/>
              <a:defRPr>
                <a:solidFill>
                  <a:schemeClr val="bg1"/>
                </a:solidFill>
              </a:defRPr>
            </a:lvl2pPr>
            <a:lvl3pPr marL="574675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 typeface="Arial"/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166083933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rforce_Title_hex_white-2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460" y="1888453"/>
            <a:ext cx="3541540" cy="32550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30221" y="2278856"/>
            <a:ext cx="5361341" cy="1483520"/>
          </a:xfrm>
        </p:spPr>
        <p:txBody>
          <a:bodyPr>
            <a:noAutofit/>
          </a:bodyPr>
          <a:lstStyle>
            <a:lvl1pPr algn="r">
              <a:defRPr sz="3200" baseline="0">
                <a:ln>
                  <a:noFill/>
                </a:ln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Slide Title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7" name="Picture 6" descr="Perforce whit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50404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erforce_upper left_hex_white-20.png"/>
          <p:cNvPicPr>
            <a:picLocks noChangeAspect="1"/>
          </p:cNvPicPr>
          <p:nvPr/>
        </p:nvPicPr>
        <p:blipFill>
          <a:blip r:embed="rId3" cstate="email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4992291" cy="36695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0375" y="525453"/>
            <a:ext cx="5924903" cy="1704985"/>
          </a:xfrm>
        </p:spPr>
        <p:txBody>
          <a:bodyPr>
            <a:noAutofit/>
          </a:bodyPr>
          <a:lstStyle>
            <a:lvl1pPr algn="l">
              <a:defRPr sz="3200" baseline="0">
                <a:ln>
                  <a:noFill/>
                </a:ln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Slide Title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5" name="Picture 4" descr="Perforce whit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90174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 Bulle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 number_graphic_dark-24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2770"/>
            <a:ext cx="969199" cy="9631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634" y="71280"/>
            <a:ext cx="8229600" cy="897095"/>
          </a:xfrm>
        </p:spPr>
        <p:txBody>
          <a:bodyPr anchor="b" anchorCtr="0">
            <a:noAutofit/>
          </a:bodyPr>
          <a:lstStyle>
            <a:lvl1pPr>
              <a:defRPr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38" y="1123950"/>
            <a:ext cx="8229600" cy="3456071"/>
          </a:xfrm>
        </p:spPr>
        <p:txBody>
          <a:bodyPr/>
          <a:lstStyle>
            <a:lvl1pPr marL="347663" marR="0" indent="-2365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3B1CA"/>
              </a:buClr>
              <a:buSzTx/>
              <a:buFont typeface="Wingdings" charset="2"/>
              <a:buChar char="§"/>
              <a:tabLst/>
              <a:defRPr>
                <a:solidFill>
                  <a:schemeClr val="bg1"/>
                </a:solidFill>
                <a:latin typeface="Verdana"/>
                <a:cs typeface="Verdana"/>
              </a:defRPr>
            </a:lvl1pPr>
            <a:lvl2pPr marL="517525" indent="-171450">
              <a:buClr>
                <a:schemeClr val="accent1"/>
              </a:buClr>
              <a:buFont typeface="Arial"/>
              <a:buChar char="•"/>
              <a:defRPr>
                <a:solidFill>
                  <a:schemeClr val="bg1"/>
                </a:solidFill>
                <a:latin typeface="Verdana"/>
                <a:cs typeface="Verdana"/>
              </a:defRPr>
            </a:lvl2pPr>
            <a:lvl3pPr marL="744538" indent="-169863">
              <a:defRPr>
                <a:solidFill>
                  <a:schemeClr val="bg1"/>
                </a:solidFill>
                <a:latin typeface="Verdana"/>
                <a:cs typeface="Verdana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Perforce Black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05" y="4766835"/>
            <a:ext cx="999988" cy="154659"/>
          </a:xfrm>
          <a:prstGeom prst="rect">
            <a:avLst/>
          </a:prstGeom>
        </p:spPr>
      </p:pic>
      <p:pic>
        <p:nvPicPr>
          <p:cNvPr id="4" name="Picture 3" descr="Perforce_hex fade_upper right_light_more fade-25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06" y="0"/>
            <a:ext cx="3328194" cy="30782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201" y="4662209"/>
            <a:ext cx="5238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9BF494-2B90-A14D-9276-B188E3C6A050}" type="slidenum">
              <a:rPr lang="en-US" sz="900" smtClean="0">
                <a:solidFill>
                  <a:schemeClr val="accent6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dirty="0">
              <a:solidFill>
                <a:schemeClr val="accent6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2005356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4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22499" y="492913"/>
            <a:ext cx="6469063" cy="1761334"/>
          </a:xfrm>
        </p:spPr>
        <p:txBody>
          <a:bodyPr>
            <a:noAutofit/>
          </a:bodyPr>
          <a:lstStyle>
            <a:lvl1pPr algn="r">
              <a:defRPr sz="3200" baseline="0">
                <a:ln>
                  <a:noFill/>
                </a:ln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Slide Title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3" name="Picture 2" descr="Perforce_upper right_hex-21.png"/>
          <p:cNvPicPr>
            <a:picLocks noChangeAspect="1"/>
          </p:cNvPicPr>
          <p:nvPr/>
        </p:nvPicPr>
        <p:blipFill>
          <a:blip r:embed="rId3" cstate="email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460" y="0"/>
            <a:ext cx="3541540" cy="3255047"/>
          </a:xfrm>
          <a:prstGeom prst="rect">
            <a:avLst/>
          </a:prstGeom>
        </p:spPr>
      </p:pic>
      <p:pic>
        <p:nvPicPr>
          <p:cNvPr id="5" name="Picture 4" descr="Perforce whit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017982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5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erforce_upper left_hex-2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92291" cy="366954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18043" y="477832"/>
            <a:ext cx="5752042" cy="2041002"/>
          </a:xfrm>
        </p:spPr>
        <p:txBody>
          <a:bodyPr>
            <a:noAutofit/>
          </a:bodyPr>
          <a:lstStyle>
            <a:lvl1pPr algn="l">
              <a:defRPr sz="3200" baseline="0">
                <a:ln>
                  <a:noFill/>
                </a:ln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Slide Title Here </a:t>
            </a:r>
            <a:br>
              <a:rPr lang="en-US" dirty="0"/>
            </a:b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</a:t>
            </a:r>
            <a:br>
              <a:rPr lang="en-US" dirty="0"/>
            </a:br>
            <a:r>
              <a:rPr lang="en-US" dirty="0"/>
              <a:t>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5" name="Picture 4" descr="Perforce whit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110853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6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erforce_upper left_hex-2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92291" cy="366954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60375" y="1089020"/>
            <a:ext cx="6746875" cy="1712918"/>
          </a:xfrm>
        </p:spPr>
        <p:txBody>
          <a:bodyPr>
            <a:noAutofit/>
          </a:bodyPr>
          <a:lstStyle>
            <a:lvl1pPr algn="l">
              <a:defRPr sz="3200" baseline="0">
                <a:ln>
                  <a:noFill/>
                </a:ln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Slide Title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7" name="Picture 6" descr="Perforce Black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05" y="4766835"/>
            <a:ext cx="999988" cy="15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04997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7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4238" y="1640417"/>
            <a:ext cx="5799845" cy="1818585"/>
          </a:xfrm>
        </p:spPr>
        <p:txBody>
          <a:bodyPr>
            <a:noAutofit/>
          </a:bodyPr>
          <a:lstStyle>
            <a:lvl1pPr algn="l">
              <a:defRPr sz="3200" baseline="0">
                <a:ln>
                  <a:noFill/>
                </a:ln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Slide Title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5" name="Picture 4" descr="Perforce_Title_hex_white-2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888453"/>
            <a:ext cx="3541540" cy="3255047"/>
          </a:xfrm>
          <a:prstGeom prst="rect">
            <a:avLst/>
          </a:prstGeom>
        </p:spPr>
      </p:pic>
      <p:pic>
        <p:nvPicPr>
          <p:cNvPr id="7" name="Picture 6" descr="Perforce whit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878402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NO Bulle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 number_graphic_dark-24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2770"/>
            <a:ext cx="969199" cy="9631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634" y="71280"/>
            <a:ext cx="8229600" cy="897095"/>
          </a:xfrm>
        </p:spPr>
        <p:txBody>
          <a:bodyPr anchor="b" anchorCtr="0">
            <a:noAutofit/>
          </a:bodyPr>
          <a:lstStyle>
            <a:lvl1pPr>
              <a:defRPr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 descr="Perforce Black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05" y="4766835"/>
            <a:ext cx="999988" cy="154659"/>
          </a:xfrm>
          <a:prstGeom prst="rect">
            <a:avLst/>
          </a:prstGeom>
        </p:spPr>
      </p:pic>
      <p:pic>
        <p:nvPicPr>
          <p:cNvPr id="4" name="Picture 3" descr="Perforce_hex fade_upper right_light_more fade-25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06" y="0"/>
            <a:ext cx="3328194" cy="30782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8207" y="4662210"/>
            <a:ext cx="407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9BF494-2B90-A14D-9276-B188E3C6A050}" type="slidenum">
              <a:rPr lang="en-US" sz="900" smtClean="0">
                <a:solidFill>
                  <a:schemeClr val="accent6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dirty="0">
              <a:solidFill>
                <a:schemeClr val="accent6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886834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NO Bullets/NO Hexag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 number_graphic_dark-24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2770"/>
            <a:ext cx="969199" cy="9631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634" y="71280"/>
            <a:ext cx="8229600" cy="897095"/>
          </a:xfrm>
        </p:spPr>
        <p:txBody>
          <a:bodyPr anchor="b" anchorCtr="0">
            <a:noAutofit/>
          </a:bodyPr>
          <a:lstStyle>
            <a:lvl1pPr>
              <a:defRPr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 descr="Perforce Black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05" y="4766835"/>
            <a:ext cx="999988" cy="1546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8207" y="4662210"/>
            <a:ext cx="407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9BF494-2B90-A14D-9276-B188E3C6A050}" type="slidenum">
              <a:rPr lang="en-US" sz="900" smtClean="0">
                <a:solidFill>
                  <a:schemeClr val="accent6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dirty="0">
              <a:solidFill>
                <a:schemeClr val="accent6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0124565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Slide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ide number_graphic_light-24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" y="4195781"/>
            <a:ext cx="965200" cy="959131"/>
          </a:xfrm>
          <a:prstGeom prst="rect">
            <a:avLst/>
          </a:prstGeom>
        </p:spPr>
      </p:pic>
      <p:pic>
        <p:nvPicPr>
          <p:cNvPr id="5" name="Picture 4" descr="Perforce_hex fade_upper right_dark-2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06" y="0"/>
            <a:ext cx="3328194" cy="3078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138" y="58320"/>
            <a:ext cx="8229600" cy="910055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1320801"/>
            <a:ext cx="8229600" cy="3252432"/>
          </a:xfrm>
        </p:spPr>
        <p:txBody>
          <a:bodyPr/>
          <a:lstStyle>
            <a:lvl1pPr marL="347663" marR="0" indent="-2333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Tx/>
              <a:buFont typeface="Wingdings" charset="2"/>
              <a:buChar char="§"/>
              <a:tabLst/>
              <a:defRPr>
                <a:solidFill>
                  <a:srgbClr val="FFFFFF"/>
                </a:solidFill>
                <a:latin typeface="Verdana"/>
                <a:cs typeface="Verdana"/>
              </a:defRPr>
            </a:lvl1pPr>
            <a:lvl2pPr>
              <a:buClr>
                <a:schemeClr val="accent4"/>
              </a:buClr>
              <a:defRPr>
                <a:solidFill>
                  <a:schemeClr val="tx1"/>
                </a:solidFill>
                <a:latin typeface="Verdana"/>
                <a:cs typeface="Verdana"/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  <a:latin typeface="Verdana"/>
                <a:cs typeface="Verdana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Perforce whit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8207" y="4662210"/>
            <a:ext cx="407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9BF494-2B90-A14D-9276-B188E3C6A050}" type="slidenum">
              <a:rPr lang="en-US" sz="900" smtClean="0">
                <a:solidFill>
                  <a:schemeClr val="tx1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4447510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Slide - Bric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ide number_graphic_light-24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" y="4195781"/>
            <a:ext cx="965200" cy="959131"/>
          </a:xfrm>
          <a:prstGeom prst="rect">
            <a:avLst/>
          </a:prstGeom>
        </p:spPr>
      </p:pic>
      <p:pic>
        <p:nvPicPr>
          <p:cNvPr id="10" name="Picture 9" descr="Perforce_hex fade_upper right_dark-2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06" y="0"/>
            <a:ext cx="3328194" cy="3078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138" y="53975"/>
            <a:ext cx="8229600" cy="9144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61963" y="1320801"/>
            <a:ext cx="8229600" cy="3252432"/>
          </a:xfrm>
        </p:spPr>
        <p:txBody>
          <a:bodyPr/>
          <a:lstStyle>
            <a:lvl1pPr marL="347663" marR="0" indent="-2333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Tx/>
              <a:buFont typeface="Wingdings" charset="2"/>
              <a:buChar char="§"/>
              <a:tabLst/>
              <a:defRPr>
                <a:solidFill>
                  <a:srgbClr val="FFFFFF"/>
                </a:solidFill>
                <a:latin typeface="Verdana"/>
                <a:cs typeface="Verdana"/>
              </a:defRPr>
            </a:lvl1pPr>
            <a:lvl2pPr>
              <a:buClr>
                <a:schemeClr val="accent4"/>
              </a:buClr>
              <a:defRPr>
                <a:solidFill>
                  <a:schemeClr val="tx1"/>
                </a:solidFill>
                <a:latin typeface="Verdana"/>
                <a:cs typeface="Verdana"/>
              </a:defRPr>
            </a:lvl2pPr>
            <a:lvl3pPr>
              <a:defRPr>
                <a:solidFill>
                  <a:schemeClr val="tx1"/>
                </a:solidFill>
                <a:latin typeface="Verdana"/>
                <a:cs typeface="Verdana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 descr="Perforce whit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8207" y="4662210"/>
            <a:ext cx="407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9BF494-2B90-A14D-9276-B188E3C6A050}" type="slidenum">
              <a:rPr lang="en-US" sz="900" smtClean="0">
                <a:solidFill>
                  <a:schemeClr val="tx1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1480107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Slide - Go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ide number_graphic_light-24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" y="4195781"/>
            <a:ext cx="965200" cy="959131"/>
          </a:xfrm>
          <a:prstGeom prst="rect">
            <a:avLst/>
          </a:prstGeom>
        </p:spPr>
      </p:pic>
      <p:pic>
        <p:nvPicPr>
          <p:cNvPr id="8" name="Picture 7" descr="Perforce_hex fade_upper right-2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06" y="0"/>
            <a:ext cx="3328194" cy="3078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138" y="53976"/>
            <a:ext cx="8229600" cy="9144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61963" y="1320801"/>
            <a:ext cx="8229600" cy="3252432"/>
          </a:xfrm>
        </p:spPr>
        <p:txBody>
          <a:bodyPr/>
          <a:lstStyle>
            <a:lvl1pPr marL="347663" marR="0" indent="-2333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60000"/>
                  <a:lumOff val="40000"/>
                </a:schemeClr>
              </a:buClr>
              <a:buSzTx/>
              <a:buFont typeface="Wingdings" charset="2"/>
              <a:buChar char="§"/>
              <a:tabLst/>
              <a:defRPr>
                <a:solidFill>
                  <a:srgbClr val="FFFFFF"/>
                </a:solidFill>
                <a:latin typeface="Verdana"/>
                <a:cs typeface="Verdana"/>
              </a:defRPr>
            </a:lvl1pPr>
            <a:lvl2pPr>
              <a:buClr>
                <a:schemeClr val="accent4">
                  <a:lumMod val="60000"/>
                  <a:lumOff val="40000"/>
                </a:schemeClr>
              </a:buClr>
              <a:defRPr>
                <a:solidFill>
                  <a:schemeClr val="bg1"/>
                </a:solidFill>
                <a:latin typeface="Verdana"/>
                <a:cs typeface="Verdana"/>
              </a:defRPr>
            </a:lvl2pPr>
            <a:lvl3pPr>
              <a:buClr>
                <a:schemeClr val="accent4">
                  <a:lumMod val="60000"/>
                  <a:lumOff val="40000"/>
                </a:schemeClr>
              </a:buClr>
              <a:defRPr>
                <a:solidFill>
                  <a:schemeClr val="bg1"/>
                </a:solidFill>
                <a:latin typeface="Verdana"/>
                <a:cs typeface="Verdana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 descr="Perforce whit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8207" y="4662210"/>
            <a:ext cx="407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9BF494-2B90-A14D-9276-B188E3C6A050}" type="slidenum">
              <a:rPr lang="en-US" sz="900" smtClean="0">
                <a:solidFill>
                  <a:schemeClr val="bg1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0072539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Top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innerShdw blurRad="63500" dist="63500" dir="5400000">
              <a:prstClr val="black">
                <a:alpha val="1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175"/>
            <a:ext cx="8229600" cy="914400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Perforce_sliver_hex-19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460" y="0"/>
            <a:ext cx="3541540" cy="914339"/>
          </a:xfrm>
          <a:prstGeom prst="rect">
            <a:avLst/>
          </a:prstGeom>
        </p:spPr>
      </p:pic>
      <p:pic>
        <p:nvPicPr>
          <p:cNvPr id="11" name="Picture 10" descr="slide number_graphic_dark-24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2770"/>
            <a:ext cx="969199" cy="963104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65138" y="1047750"/>
            <a:ext cx="8229600" cy="3454593"/>
          </a:xfrm>
        </p:spPr>
        <p:txBody>
          <a:bodyPr/>
          <a:lstStyle>
            <a:lvl1pPr marL="347663" marR="0" indent="-2365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3B1CA"/>
              </a:buClr>
              <a:buSzTx/>
              <a:buFont typeface="Wingdings" charset="2"/>
              <a:buChar char="§"/>
              <a:tabLst/>
              <a:defRPr>
                <a:solidFill>
                  <a:schemeClr val="tx1"/>
                </a:solidFill>
                <a:latin typeface="Verdana"/>
                <a:cs typeface="Verdana"/>
              </a:defRPr>
            </a:lvl1pPr>
            <a:lvl2pPr marL="517525" indent="-171450">
              <a:buClr>
                <a:schemeClr val="bg1">
                  <a:lumMod val="50000"/>
                </a:schemeClr>
              </a:buClr>
              <a:buFont typeface="Arial"/>
              <a:buChar char="•"/>
              <a:defRPr>
                <a:solidFill>
                  <a:schemeClr val="tx1"/>
                </a:solidFill>
                <a:latin typeface="Verdana"/>
                <a:cs typeface="Verdana"/>
              </a:defRPr>
            </a:lvl2pPr>
            <a:lvl3pPr marL="744538" indent="-169863">
              <a:defRPr>
                <a:solidFill>
                  <a:schemeClr val="tx1"/>
                </a:solidFill>
                <a:latin typeface="Verdana"/>
                <a:cs typeface="Verdana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0" name="Picture 9" descr="Perforce Black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05" y="4766835"/>
            <a:ext cx="999988" cy="1546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8207" y="4662210"/>
            <a:ext cx="407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fld id="{3A9BF494-2B90-A14D-9276-B188E3C6A050}" type="slidenum">
              <a:rPr lang="en-US" sz="900" smtClean="0">
                <a:solidFill>
                  <a:schemeClr val="tx1"/>
                </a:solidFill>
                <a:latin typeface="Verdana"/>
                <a:cs typeface="Verdana"/>
              </a:rPr>
              <a:pPr algn="ctr">
                <a:buNone/>
              </a:pPr>
              <a:t>‹#›</a:t>
            </a:fld>
            <a:endParaRPr lang="en-US" sz="9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611456904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Top Banner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innerShdw blurRad="63500" dist="63500" dir="5400000">
              <a:prstClr val="black">
                <a:alpha val="1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53975"/>
            <a:ext cx="8229600" cy="914400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Perforce_sliver_hex-19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460" y="0"/>
            <a:ext cx="3541540" cy="914339"/>
          </a:xfrm>
          <a:prstGeom prst="rect">
            <a:avLst/>
          </a:prstGeom>
        </p:spPr>
      </p:pic>
      <p:pic>
        <p:nvPicPr>
          <p:cNvPr id="10" name="Picture 9" descr="slide number_graphic_dark-24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2770"/>
            <a:ext cx="969199" cy="963104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65138" y="1320800"/>
            <a:ext cx="8229600" cy="3181543"/>
          </a:xfrm>
        </p:spPr>
        <p:txBody>
          <a:bodyPr/>
          <a:lstStyle>
            <a:lvl1pPr marL="347663" marR="0" indent="-2365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3B1CA"/>
              </a:buClr>
              <a:buSzTx/>
              <a:buFont typeface="Wingdings" charset="2"/>
              <a:buChar char="§"/>
              <a:tabLst/>
              <a:defRPr>
                <a:solidFill>
                  <a:schemeClr val="tx1"/>
                </a:solidFill>
                <a:latin typeface="Verdana"/>
                <a:cs typeface="Verdana"/>
              </a:defRPr>
            </a:lvl1pPr>
            <a:lvl2pPr marL="517525" indent="-171450">
              <a:buClr>
                <a:schemeClr val="accent1">
                  <a:lumMod val="60000"/>
                  <a:lumOff val="40000"/>
                </a:schemeClr>
              </a:buClr>
              <a:buFont typeface="Arial"/>
              <a:buChar char="•"/>
              <a:defRPr>
                <a:solidFill>
                  <a:schemeClr val="tx1"/>
                </a:solidFill>
                <a:latin typeface="Verdana"/>
                <a:cs typeface="Verdana"/>
              </a:defRPr>
            </a:lvl2pPr>
            <a:lvl3pPr marL="744538" indent="-169863">
              <a:defRPr>
                <a:solidFill>
                  <a:schemeClr val="tx1"/>
                </a:solidFill>
                <a:latin typeface="Verdana"/>
                <a:cs typeface="Verdana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2" name="Picture 11" descr="Perforce Black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05" y="4766835"/>
            <a:ext cx="999988" cy="15465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8207" y="4662210"/>
            <a:ext cx="407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9BF494-2B90-A14D-9276-B188E3C6A050}" type="slidenum">
              <a:rPr lang="en-US" sz="900" smtClean="0">
                <a:solidFill>
                  <a:schemeClr val="tx1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586417923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7675" y="57150"/>
            <a:ext cx="8229600" cy="91122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375" y="1312333"/>
            <a:ext cx="8229600" cy="32822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  <a:p>
            <a:pPr lvl="1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  <a:p>
            <a:pPr lvl="2"/>
            <a:r>
              <a:rPr lang="en-US" dirty="0" err="1"/>
              <a:t>Lorem</a:t>
            </a:r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48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  <p:sldLayoutId id="2147483708" r:id="rId23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000" b="0" kern="1200">
          <a:solidFill>
            <a:schemeClr val="tx1"/>
          </a:solidFill>
          <a:latin typeface="Verdana"/>
          <a:ea typeface="+mj-ea"/>
          <a:cs typeface="Verdana"/>
        </a:defRPr>
      </a:lvl1pPr>
    </p:titleStyle>
    <p:bodyStyle>
      <a:lvl1pPr marL="347663" marR="0" indent="-236538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13B1CA"/>
        </a:buClr>
        <a:buSzTx/>
        <a:buFont typeface="Wingdings" charset="2"/>
        <a:buChar char="§"/>
        <a:tabLst/>
        <a:defRPr sz="2000" kern="1200">
          <a:solidFill>
            <a:schemeClr val="tx1"/>
          </a:solidFill>
          <a:latin typeface="Verdana"/>
          <a:ea typeface="+mn-ea"/>
          <a:cs typeface="Verdana"/>
        </a:defRPr>
      </a:lvl1pPr>
      <a:lvl2pPr marL="512763" indent="-166688" algn="l" defTabSz="576263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/>
        <a:buChar char="•"/>
        <a:defRPr sz="1600" kern="1200">
          <a:solidFill>
            <a:schemeClr val="tx1"/>
          </a:solidFill>
          <a:latin typeface="Verdana"/>
          <a:ea typeface="+mn-ea"/>
          <a:cs typeface="Verdana"/>
        </a:defRPr>
      </a:lvl2pPr>
      <a:lvl3pPr marL="744538" indent="-169863" algn="l" defTabSz="457200" rtl="0" eaLnBrk="1" latinLnBrk="0" hangingPunct="1">
        <a:spcBef>
          <a:spcPts val="300"/>
        </a:spcBef>
        <a:spcAft>
          <a:spcPts val="600"/>
        </a:spcAft>
        <a:buFont typeface="Lucida Grande"/>
        <a:buChar char="-"/>
        <a:tabLst/>
        <a:defRPr sz="1400" kern="1200">
          <a:solidFill>
            <a:schemeClr val="tx1"/>
          </a:solidFill>
          <a:latin typeface="Verdana"/>
          <a:ea typeface="+mn-ea"/>
          <a:cs typeface="Verdana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200" kern="1200">
          <a:solidFill>
            <a:schemeClr val="tx1"/>
          </a:solidFill>
          <a:latin typeface="Avenir Book"/>
          <a:ea typeface="+mn-ea"/>
          <a:cs typeface="Avenir Book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venir Book"/>
          <a:ea typeface="+mn-ea"/>
          <a:cs typeface="Avenir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perforce.com/perforce/doc.current/user/relnotes.txt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perforce.com/perforce/doc.current/user/relnotes.txt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Calibri"/>
              </a:rPr>
              <a:t>What’s New</a:t>
            </a:r>
            <a:br>
              <a:rPr lang="en-US" dirty="0" smtClean="0">
                <a:latin typeface="Calibri"/>
              </a:rPr>
            </a:br>
            <a:r>
              <a:rPr lang="en-US" dirty="0" smtClean="0">
                <a:latin typeface="Calibri"/>
              </a:rPr>
              <a:t>P4D 2014.1 -&gt; 2016.1</a:t>
            </a:r>
            <a:br>
              <a:rPr lang="en-US" dirty="0" smtClean="0">
                <a:latin typeface="Calibri"/>
              </a:rPr>
            </a:br>
            <a:r>
              <a:rPr lang="en-US" dirty="0" smtClean="0">
                <a:latin typeface="Calibri"/>
              </a:rPr>
              <a:t>P4V 2014.3 -&gt; 2015.2</a:t>
            </a:r>
            <a:endParaRPr lang="en-US" dirty="0">
              <a:latin typeface="Calibri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What’s New in P4D 2016.1?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70000"/>
              </a:spcBef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2016.1</a:t>
            </a:r>
          </a:p>
          <a:p>
            <a:pPr lvl="1">
              <a:spcBef>
                <a:spcPct val="70000"/>
              </a:spcBef>
            </a:pP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Command Line Aliases</a:t>
            </a:r>
          </a:p>
          <a:p>
            <a:pPr lvl="1">
              <a:spcBef>
                <a:spcPct val="70000"/>
              </a:spcBef>
            </a:pP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DVCS Improvements</a:t>
            </a:r>
          </a:p>
          <a:p>
            <a:pPr lvl="1">
              <a:spcBef>
                <a:spcPct val="70000"/>
              </a:spcBef>
            </a:pP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Streams and Merging Improvements</a:t>
            </a:r>
            <a:endParaRPr lang="en-US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spcBef>
                <a:spcPct val="70000"/>
              </a:spcBef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p4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reshelve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command</a:t>
            </a:r>
          </a:p>
          <a:p>
            <a:pPr lvl="1">
              <a:spcBef>
                <a:spcPct val="70000"/>
              </a:spcBef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Ditto Mappings</a:t>
            </a:r>
          </a:p>
          <a:p>
            <a:pPr lvl="1">
              <a:spcBef>
                <a:spcPct val="70000"/>
              </a:spcBef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Login Auto Prompt (can be disabled)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What’s New in P4D 2015.2?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70000"/>
              </a:spcBef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2015.2</a:t>
            </a:r>
          </a:p>
          <a:p>
            <a:pPr lvl="1">
              <a:spcBef>
                <a:spcPct val="70000"/>
              </a:spcBef>
            </a:pP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Stream Spe</a:t>
            </a: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 Versioning</a:t>
            </a:r>
          </a:p>
          <a:p>
            <a:pPr lvl="1">
              <a:spcBef>
                <a:spcPct val="70000"/>
              </a:spcBef>
            </a:pP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Performance Improvements</a:t>
            </a:r>
          </a:p>
          <a:p>
            <a:pPr lvl="1">
              <a:spcBef>
                <a:spcPct val="70000"/>
              </a:spcBef>
            </a:pP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Improved Unicode Support</a:t>
            </a:r>
          </a:p>
          <a:p>
            <a:pPr lvl="1">
              <a:spcBef>
                <a:spcPct val="70000"/>
              </a:spcBef>
            </a:pP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P4CONFIG multi-file read</a:t>
            </a:r>
          </a:p>
          <a:p>
            <a:pPr lvl="1">
              <a:spcBef>
                <a:spcPct val="70000"/>
              </a:spcBef>
            </a:pP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Streams Improvements</a:t>
            </a:r>
            <a:endParaRPr lang="en-US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6075" lvl="1" indent="0">
              <a:spcBef>
                <a:spcPct val="70000"/>
              </a:spcBef>
              <a:buNone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Release Notes: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https://www.perforce.com/perforce/doc.current/user/relnotes.txt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054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What’s New in P4D 2015.1?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70000"/>
              </a:spcBef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2015.1</a:t>
            </a:r>
          </a:p>
          <a:p>
            <a:pPr lvl="1">
              <a:spcBef>
                <a:spcPct val="70000"/>
              </a:spcBef>
            </a:pP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DVCS Support (</a:t>
            </a:r>
            <a:r>
              <a:rPr lang="en-US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init</a:t>
            </a: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clone, fetch, push)</a:t>
            </a:r>
            <a:endParaRPr lang="en-US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spcBef>
                <a:spcPct val="70000"/>
              </a:spcBef>
            </a:pP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Performance Improvements</a:t>
            </a:r>
          </a:p>
          <a:p>
            <a:pPr lvl="1">
              <a:spcBef>
                <a:spcPct val="70000"/>
              </a:spcBef>
            </a:pP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Improved Unicode Support</a:t>
            </a:r>
          </a:p>
          <a:p>
            <a:pPr lvl="1">
              <a:spcBef>
                <a:spcPct val="70000"/>
              </a:spcBef>
            </a:pP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Streams Improvements</a:t>
            </a:r>
          </a:p>
          <a:p>
            <a:pPr marL="346075" lvl="1" indent="0">
              <a:spcBef>
                <a:spcPct val="70000"/>
              </a:spcBef>
              <a:buNone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Release Notes: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https://www.perforce.com/perforce/doc.current/user/relnotes.txt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67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What’s New in P4V 2014.1?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70000"/>
              </a:spcBef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2015.2</a:t>
            </a:r>
          </a:p>
          <a:p>
            <a:pPr lvl="1">
              <a:spcBef>
                <a:spcPct val="70000"/>
              </a:spcBef>
            </a:pP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Support for Parallel Sync/Submit</a:t>
            </a:r>
            <a:endParaRPr lang="en-US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spcBef>
                <a:spcPct val="70000"/>
              </a:spcBef>
            </a:pP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Progress Bar Fix</a:t>
            </a:r>
          </a:p>
          <a:p>
            <a:pPr>
              <a:spcBef>
                <a:spcPct val="70000"/>
              </a:spcBef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2015.1</a:t>
            </a:r>
          </a:p>
          <a:p>
            <a:pPr lvl="1">
              <a:spcBef>
                <a:spcPct val="70000"/>
              </a:spcBef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Fixed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bugs related to new P4D features </a:t>
            </a:r>
            <a:r>
              <a:rPr lang="en-US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integration</a:t>
            </a:r>
          </a:p>
          <a:p>
            <a:pPr lvl="1">
              <a:spcBef>
                <a:spcPct val="70000"/>
              </a:spcBef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0485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Perforce">
  <a:themeElements>
    <a:clrScheme name="Perforce 2015 1">
      <a:dk1>
        <a:srgbClr val="172751"/>
      </a:dk1>
      <a:lt1>
        <a:sysClr val="window" lastClr="FFFFFF"/>
      </a:lt1>
      <a:dk2>
        <a:srgbClr val="A03C26"/>
      </a:dk2>
      <a:lt2>
        <a:srgbClr val="AE8135"/>
      </a:lt2>
      <a:accent1>
        <a:srgbClr val="2A4B8C"/>
      </a:accent1>
      <a:accent2>
        <a:srgbClr val="0CA5C1"/>
      </a:accent2>
      <a:accent3>
        <a:srgbClr val="E15537"/>
      </a:accent3>
      <a:accent4>
        <a:srgbClr val="FBAE1A"/>
      </a:accent4>
      <a:accent5>
        <a:srgbClr val="A03C26"/>
      </a:accent5>
      <a:accent6>
        <a:srgbClr val="535A60"/>
      </a:accent6>
      <a:hlink>
        <a:srgbClr val="265B95"/>
      </a:hlink>
      <a:folHlink>
        <a:srgbClr val="535A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</a:schemeClr>
        </a:solidFill>
        <a:ln w="6350" cmpd="sng">
          <a:solidFill>
            <a:schemeClr val="tx1">
              <a:lumMod val="65000"/>
            </a:schemeClr>
          </a:solidFill>
        </a:ln>
        <a:effectLst/>
      </a:spPr>
      <a:bodyPr rtlCol="0" anchor="ctr"/>
      <a:lstStyle>
        <a:defPPr algn="ctr">
          <a:defRPr>
            <a:solidFill>
              <a:schemeClr val="bg1"/>
            </a:solidFill>
            <a:latin typeface="+mn-lt"/>
            <a:ea typeface="+mn-ea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>
          <a:solidFill>
            <a:schemeClr val="tx1">
              <a:lumMod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chemeClr val="bg1"/>
            </a:solidFill>
            <a:latin typeface="Verdana"/>
            <a:cs typeface="Verdan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cli_admin_slides.thmx</Template>
  <TotalTime>146916</TotalTime>
  <Words>679</Words>
  <Application>Microsoft Macintosh PowerPoint</Application>
  <PresentationFormat>On-screen Show (16:9)</PresentationFormat>
  <Paragraphs>94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Perforce</vt:lpstr>
      <vt:lpstr>What’s New P4D 2014.1 -&gt; 2016.1 P4V 2014.3 -&gt; 2015.2</vt:lpstr>
      <vt:lpstr>What’s New in P4D 2016.1?</vt:lpstr>
      <vt:lpstr>What’s New in P4D 2015.2?</vt:lpstr>
      <vt:lpstr>What’s New in P4D 2015.1?</vt:lpstr>
      <vt:lpstr>What’s New in P4V 2014.1?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Perforce Training</dc:title>
  <dc:creator>jo</dc:creator>
  <cp:lastModifiedBy>Tom Tyler</cp:lastModifiedBy>
  <cp:revision>3782</cp:revision>
  <cp:lastPrinted>2001-03-01T00:38:32Z</cp:lastPrinted>
  <dcterms:created xsi:type="dcterms:W3CDTF">1998-05-28T23:27:31Z</dcterms:created>
  <dcterms:modified xsi:type="dcterms:W3CDTF">2016-10-25T12:13:33Z</dcterms:modified>
</cp:coreProperties>
</file>