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18"/>
  </p:notesMasterIdLst>
  <p:sldIdLst>
    <p:sldId id="307" r:id="rId2"/>
    <p:sldId id="343" r:id="rId3"/>
    <p:sldId id="344" r:id="rId4"/>
    <p:sldId id="345" r:id="rId5"/>
    <p:sldId id="346" r:id="rId6"/>
    <p:sldId id="347" r:id="rId7"/>
    <p:sldId id="348" r:id="rId8"/>
    <p:sldId id="349" r:id="rId9"/>
    <p:sldId id="350" r:id="rId10"/>
    <p:sldId id="351" r:id="rId11"/>
    <p:sldId id="352" r:id="rId12"/>
    <p:sldId id="357" r:id="rId13"/>
    <p:sldId id="358" r:id="rId14"/>
    <p:sldId id="359" r:id="rId15"/>
    <p:sldId id="360" r:id="rId16"/>
    <p:sldId id="361" r:id="rId1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id="{CCDFC0B9-CC8D-0644-8F7B-11D20C7A65AE}">
          <p14:sldIdLst>
            <p14:sldId id="307"/>
            <p14:sldId id="343"/>
            <p14:sldId id="344"/>
            <p14:sldId id="345"/>
            <p14:sldId id="346"/>
            <p14:sldId id="347"/>
            <p14:sldId id="348"/>
            <p14:sldId id="349"/>
            <p14:sldId id="350"/>
            <p14:sldId id="351"/>
            <p14:sldId id="352"/>
            <p14:sldId id="357"/>
            <p14:sldId id="358"/>
            <p14:sldId id="359"/>
            <p14:sldId id="360"/>
            <p14:sldId id="361"/>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 Rome" initials="P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F0D"/>
    <a:srgbClr val="62A708"/>
    <a:srgbClr val="E8AF00"/>
    <a:srgbClr val="E7A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18"/>
    <p:restoredTop sz="86395"/>
  </p:normalViewPr>
  <p:slideViewPr>
    <p:cSldViewPr snapToGrid="0" snapToObjects="1">
      <p:cViewPr varScale="1">
        <p:scale>
          <a:sx n="146" d="100"/>
          <a:sy n="146" d="100"/>
        </p:scale>
        <p:origin x="784" y="176"/>
      </p:cViewPr>
      <p:guideLst>
        <p:guide orient="horz" pos="1620"/>
        <p:guide pos="2880"/>
      </p:guideLst>
    </p:cSldViewPr>
  </p:slideViewPr>
  <p:outlineViewPr>
    <p:cViewPr>
      <p:scale>
        <a:sx n="33" d="100"/>
        <a:sy n="33" d="100"/>
      </p:scale>
      <p:origin x="0" y="-5248"/>
    </p:cViewPr>
  </p:outlineViewPr>
  <p:notesTextViewPr>
    <p:cViewPr>
      <p:scale>
        <a:sx n="1" d="1"/>
        <a:sy n="1" d="1"/>
      </p:scale>
      <p:origin x="0" y="0"/>
    </p:cViewPr>
  </p:notesTextViewPr>
  <p:sorterViewPr>
    <p:cViewPr>
      <p:scale>
        <a:sx n="171" d="100"/>
        <a:sy n="17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4C23D8-A779-2448-BFA4-6E0964857242}" type="datetimeFigureOut">
              <a:rPr lang="en-US" smtClean="0"/>
              <a:t>6/4/25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B7AA9-E6F3-3047-973C-F17585CF4540}" type="slidenum">
              <a:rPr lang="en-US" smtClean="0"/>
              <a:t>‹#›</a:t>
            </a:fld>
            <a:endParaRPr lang="en-US"/>
          </a:p>
        </p:txBody>
      </p:sp>
    </p:spTree>
    <p:extLst>
      <p:ext uri="{BB962C8B-B14F-4D97-AF65-F5344CB8AC3E}">
        <p14:creationId xmlns:p14="http://schemas.microsoft.com/office/powerpoint/2010/main" val="131120013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0" i="0" kern="1200" dirty="0">
                <a:solidFill>
                  <a:schemeClr val="tx1"/>
                </a:solidFill>
                <a:effectLst/>
                <a:latin typeface="+mn-lt"/>
                <a:ea typeface="+mn-ea"/>
                <a:cs typeface="+mn-cs"/>
              </a:rPr>
              <a:t>Starter List:</a:t>
            </a:r>
          </a:p>
          <a:p>
            <a:pPr marL="171450" indent="-171450">
              <a:buFont typeface="Arial" charset="0"/>
              <a:buChar char="•"/>
            </a:pPr>
            <a:r>
              <a:rPr lang="en-US" sz="900" b="0" i="0" kern="1200" dirty="0">
                <a:solidFill>
                  <a:schemeClr val="tx1"/>
                </a:solidFill>
                <a:effectLst/>
                <a:latin typeface="+mn-lt"/>
                <a:ea typeface="+mn-ea"/>
                <a:cs typeface="+mn-cs"/>
              </a:rPr>
              <a:t>Sever Deployment Package (SDP) extensions to include Helix Management System which covers High Availability (HA) and Disaster Recovery (DR) options (at the execution of a single script).</a:t>
            </a:r>
          </a:p>
          <a:p>
            <a:pPr marL="171450" indent="-171450">
              <a:buFont typeface="Arial" charset="0"/>
              <a:buChar char="•"/>
            </a:pPr>
            <a:r>
              <a:rPr lang="en-US" sz="900" b="0" i="0" kern="1200" dirty="0">
                <a:solidFill>
                  <a:schemeClr val="tx1"/>
                </a:solidFill>
                <a:effectLst/>
                <a:latin typeface="+mn-lt"/>
                <a:ea typeface="+mn-ea"/>
                <a:cs typeface="+mn-cs"/>
              </a:rPr>
              <a:t>Log analysis</a:t>
            </a:r>
          </a:p>
          <a:p>
            <a:pPr marL="171450" indent="-171450">
              <a:buFont typeface="Arial" charset="0"/>
              <a:buChar char="•"/>
            </a:pPr>
            <a:r>
              <a:rPr lang="en-US" sz="900" b="0" i="0" kern="1200" dirty="0">
                <a:solidFill>
                  <a:schemeClr val="tx1"/>
                </a:solidFill>
                <a:effectLst/>
                <a:latin typeface="+mn-lt"/>
                <a:ea typeface="+mn-ea"/>
                <a:cs typeface="+mn-cs"/>
              </a:rPr>
              <a:t>Streams and branching strategies including narrow branching</a:t>
            </a:r>
          </a:p>
          <a:p>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Feedback:</a:t>
            </a:r>
          </a:p>
          <a:p>
            <a:pPr marL="171450" indent="-171450">
              <a:buFont typeface="Arial" charset="0"/>
              <a:buChar char="•"/>
            </a:pPr>
            <a:r>
              <a:rPr lang="en-US" sz="900" b="0" i="0" kern="1200" dirty="0" err="1">
                <a:solidFill>
                  <a:schemeClr val="tx1"/>
                </a:solidFill>
                <a:effectLst/>
                <a:latin typeface="+mn-lt"/>
                <a:ea typeface="+mn-ea"/>
                <a:cs typeface="+mn-cs"/>
              </a:rPr>
              <a:t>Rajash</a:t>
            </a:r>
            <a:r>
              <a:rPr lang="en-US" sz="900" b="0" i="0" kern="1200" dirty="0">
                <a:solidFill>
                  <a:schemeClr val="tx1"/>
                </a:solidFill>
                <a:effectLst/>
                <a:latin typeface="+mn-lt"/>
                <a:ea typeface="+mn-ea"/>
                <a:cs typeface="+mn-cs"/>
              </a:rPr>
              <a:t> </a:t>
            </a:r>
            <a:r>
              <a:rPr lang="en-US" sz="900" b="0" i="0" kern="1200" dirty="0" err="1">
                <a:solidFill>
                  <a:schemeClr val="tx1"/>
                </a:solidFill>
                <a:effectLst/>
                <a:latin typeface="+mn-lt"/>
                <a:ea typeface="+mn-ea"/>
                <a:cs typeface="+mn-cs"/>
              </a:rPr>
              <a:t>Gangadharan</a:t>
            </a:r>
            <a:r>
              <a:rPr lang="en-US" sz="900" b="0" i="0" kern="1200" dirty="0">
                <a:solidFill>
                  <a:schemeClr val="tx1"/>
                </a:solidFill>
                <a:effectLst/>
                <a:latin typeface="+mn-lt"/>
                <a:ea typeface="+mn-ea"/>
                <a:cs typeface="+mn-cs"/>
              </a:rPr>
              <a:t>/Akamai</a:t>
            </a:r>
            <a:r>
              <a:rPr lang="en-US" sz="900" b="0" i="0" kern="1200" baseline="0" dirty="0">
                <a:solidFill>
                  <a:schemeClr val="tx1"/>
                </a:solidFill>
                <a:effectLst/>
                <a:latin typeface="+mn-lt"/>
                <a:ea typeface="+mn-ea"/>
                <a:cs typeface="+mn-cs"/>
              </a:rPr>
              <a:t> - </a:t>
            </a:r>
            <a:r>
              <a:rPr lang="en-US" sz="900" b="0" i="0" kern="1200" dirty="0">
                <a:solidFill>
                  <a:schemeClr val="tx1"/>
                </a:solidFill>
                <a:effectLst/>
                <a:latin typeface="+mn-lt"/>
                <a:ea typeface="+mn-ea"/>
                <a:cs typeface="+mn-cs"/>
              </a:rPr>
              <a:t>The topics looks good. I would like to get some of the best practices of Commit Edge servers. Please let me know I need to make some preparations for these sessions. I haven’t got a chance to setup / test the features of perforce server after 2013.3. </a:t>
            </a:r>
          </a:p>
          <a:p>
            <a:pPr marL="171450" indent="-171450">
              <a:buFont typeface="Arial" charset="0"/>
              <a:buChar char="•"/>
            </a:pPr>
            <a:r>
              <a:rPr lang="en-US" sz="900" b="0" i="0" kern="1200" dirty="0">
                <a:solidFill>
                  <a:schemeClr val="tx1"/>
                </a:solidFill>
                <a:effectLst/>
                <a:latin typeface="+mn-lt"/>
                <a:ea typeface="+mn-ea"/>
                <a:cs typeface="+mn-cs"/>
              </a:rPr>
              <a:t>Frank</a:t>
            </a:r>
            <a:r>
              <a:rPr lang="en-US" sz="900" b="0" i="0" kern="1200" baseline="0" dirty="0">
                <a:solidFill>
                  <a:schemeClr val="tx1"/>
                </a:solidFill>
                <a:effectLst/>
                <a:latin typeface="+mn-lt"/>
                <a:ea typeface="+mn-ea"/>
                <a:cs typeface="+mn-cs"/>
              </a:rPr>
              <a:t> Seta/Samsung - </a:t>
            </a:r>
            <a:r>
              <a:rPr lang="en-US" sz="900" b="0" i="0" kern="1200" dirty="0">
                <a:solidFill>
                  <a:schemeClr val="tx1"/>
                </a:solidFill>
                <a:effectLst/>
                <a:latin typeface="+mn-lt"/>
                <a:ea typeface="+mn-ea"/>
                <a:cs typeface="+mn-cs"/>
              </a:rPr>
              <a:t>Could be interesting [referring to narrow branch].  Also any tips for users migrating from </a:t>
            </a:r>
            <a:r>
              <a:rPr lang="en-US" sz="900" b="0" i="0" kern="1200" dirty="0" err="1">
                <a:solidFill>
                  <a:schemeClr val="tx1"/>
                </a:solidFill>
                <a:effectLst/>
                <a:latin typeface="+mn-lt"/>
                <a:ea typeface="+mn-ea"/>
                <a:cs typeface="+mn-cs"/>
              </a:rPr>
              <a:t>git</a:t>
            </a:r>
            <a:r>
              <a:rPr lang="en-US" sz="900" b="0" i="0" kern="1200" dirty="0">
                <a:solidFill>
                  <a:schemeClr val="tx1"/>
                </a:solidFill>
                <a:effectLst/>
                <a:latin typeface="+mn-lt"/>
                <a:ea typeface="+mn-ea"/>
                <a:cs typeface="+mn-cs"/>
              </a:rPr>
              <a:t> to p4.</a:t>
            </a:r>
          </a:p>
          <a:p>
            <a:pPr marL="171450" indent="-171450">
              <a:buFont typeface="Arial" charset="0"/>
              <a:buChar char="•"/>
            </a:pPr>
            <a:r>
              <a:rPr lang="en-US" sz="900" b="0" i="0" kern="1200" dirty="0">
                <a:solidFill>
                  <a:schemeClr val="tx1"/>
                </a:solidFill>
                <a:effectLst/>
                <a:latin typeface="+mn-lt"/>
                <a:ea typeface="+mn-ea"/>
                <a:cs typeface="+mn-cs"/>
              </a:rPr>
              <a:t>Michael </a:t>
            </a:r>
            <a:r>
              <a:rPr lang="en-US" sz="900" b="0" i="0" kern="1200" dirty="0" err="1">
                <a:solidFill>
                  <a:schemeClr val="tx1"/>
                </a:solidFill>
                <a:effectLst/>
                <a:latin typeface="+mn-lt"/>
                <a:ea typeface="+mn-ea"/>
                <a:cs typeface="+mn-cs"/>
              </a:rPr>
              <a:t>Hist</a:t>
            </a:r>
            <a:r>
              <a:rPr lang="en-US" sz="900" b="0" i="0" kern="1200" dirty="0">
                <a:solidFill>
                  <a:schemeClr val="tx1"/>
                </a:solidFill>
                <a:effectLst/>
                <a:latin typeface="+mn-lt"/>
                <a:ea typeface="+mn-ea"/>
                <a:cs typeface="+mn-cs"/>
              </a:rPr>
              <a:t>/Bracket </a:t>
            </a:r>
            <a:r>
              <a:rPr lang="en-US" sz="900" b="0" i="0" kern="1200" dirty="0" err="1">
                <a:solidFill>
                  <a:schemeClr val="tx1"/>
                </a:solidFill>
                <a:effectLst/>
                <a:latin typeface="+mn-lt"/>
                <a:ea typeface="+mn-ea"/>
                <a:cs typeface="+mn-cs"/>
              </a:rPr>
              <a:t>Globa</a:t>
            </a:r>
            <a:r>
              <a:rPr lang="en-US" sz="900" b="0" i="0" kern="1200" dirty="0">
                <a:solidFill>
                  <a:schemeClr val="tx1"/>
                </a:solidFill>
                <a:effectLst/>
                <a:latin typeface="+mn-lt"/>
                <a:ea typeface="+mn-ea"/>
                <a:cs typeface="+mn-cs"/>
              </a:rPr>
              <a:t> - Anything on Requirements Document management within Helix.  :)</a:t>
            </a:r>
          </a:p>
          <a:p>
            <a:pPr marL="171450" indent="-171450">
              <a:buFont typeface="Arial" charset="0"/>
              <a:buChar char="•"/>
            </a:pPr>
            <a:r>
              <a:rPr lang="en-US" sz="900" b="0" i="0" kern="1200" dirty="0" err="1">
                <a:solidFill>
                  <a:schemeClr val="tx1"/>
                </a:solidFill>
                <a:effectLst/>
                <a:latin typeface="+mn-lt"/>
                <a:ea typeface="+mn-ea"/>
                <a:cs typeface="+mn-cs"/>
              </a:rPr>
              <a:t>Thandesha</a:t>
            </a:r>
            <a:r>
              <a:rPr lang="en-US" sz="900" b="0" i="0" kern="1200" dirty="0">
                <a:solidFill>
                  <a:schemeClr val="tx1"/>
                </a:solidFill>
                <a:effectLst/>
                <a:latin typeface="+mn-lt"/>
                <a:ea typeface="+mn-ea"/>
                <a:cs typeface="+mn-cs"/>
              </a:rPr>
              <a:t> </a:t>
            </a:r>
            <a:r>
              <a:rPr lang="en-US" sz="900" b="0" i="0" kern="1200" dirty="0" err="1">
                <a:solidFill>
                  <a:schemeClr val="tx1"/>
                </a:solidFill>
                <a:effectLst/>
                <a:latin typeface="+mn-lt"/>
                <a:ea typeface="+mn-ea"/>
                <a:cs typeface="+mn-cs"/>
              </a:rPr>
              <a:t>Krishnarajagowda</a:t>
            </a:r>
            <a:r>
              <a:rPr lang="en-US" sz="900" b="0" i="0" kern="1200" dirty="0">
                <a:solidFill>
                  <a:schemeClr val="tx1"/>
                </a:solidFill>
                <a:effectLst/>
                <a:latin typeface="+mn-lt"/>
                <a:ea typeface="+mn-ea"/>
                <a:cs typeface="+mn-cs"/>
              </a:rPr>
              <a:t>/Samsung</a:t>
            </a:r>
            <a:r>
              <a:rPr lang="en-US" sz="900" b="0" i="0" kern="1200" baseline="0" dirty="0">
                <a:solidFill>
                  <a:schemeClr val="tx1"/>
                </a:solidFill>
                <a:effectLst/>
                <a:latin typeface="+mn-lt"/>
                <a:ea typeface="+mn-ea"/>
                <a:cs typeface="+mn-cs"/>
              </a:rPr>
              <a:t> - </a:t>
            </a:r>
            <a:r>
              <a:rPr lang="en-US" sz="900" b="0" i="0" kern="1200" dirty="0">
                <a:solidFill>
                  <a:schemeClr val="tx1"/>
                </a:solidFill>
                <a:effectLst/>
                <a:latin typeface="+mn-lt"/>
                <a:ea typeface="+mn-ea"/>
                <a:cs typeface="+mn-cs"/>
              </a:rPr>
              <a:t>I think all those listed topics are good ones. May be you want to share server tuning/optimization for better performance, Very common support tickets, Pre submit build/test (CI/CD)</a:t>
            </a:r>
          </a:p>
          <a:p>
            <a:pPr marL="171450" indent="-171450">
              <a:buFont typeface="Arial" charset="0"/>
              <a:buChar char="•"/>
            </a:pPr>
            <a:r>
              <a:rPr lang="en-US" sz="900" b="0" i="0" kern="1200" dirty="0">
                <a:solidFill>
                  <a:schemeClr val="tx1"/>
                </a:solidFill>
                <a:effectLst/>
                <a:latin typeface="+mn-lt"/>
                <a:ea typeface="+mn-ea"/>
                <a:cs typeface="+mn-cs"/>
              </a:rPr>
              <a:t>Ryan M</a:t>
            </a:r>
            <a:r>
              <a:rPr lang="en-US" sz="900" b="0" i="0" kern="1200" baseline="0" dirty="0">
                <a:solidFill>
                  <a:schemeClr val="tx1"/>
                </a:solidFill>
                <a:effectLst/>
                <a:latin typeface="+mn-lt"/>
                <a:ea typeface="+mn-ea"/>
                <a:cs typeface="+mn-cs"/>
              </a:rPr>
              <a:t> </a:t>
            </a:r>
            <a:r>
              <a:rPr lang="mr-IN" sz="900" b="0" i="0" kern="1200" baseline="0" dirty="0">
                <a:solidFill>
                  <a:schemeClr val="tx1"/>
                </a:solidFill>
                <a:effectLst/>
                <a:latin typeface="+mn-lt"/>
                <a:ea typeface="+mn-ea"/>
                <a:cs typeface="+mn-cs"/>
              </a:rPr>
              <a:t>–</a:t>
            </a:r>
            <a:r>
              <a:rPr lang="en-US" sz="900" b="0" i="0" kern="1200" baseline="0" dirty="0">
                <a:solidFill>
                  <a:schemeClr val="tx1"/>
                </a:solidFill>
                <a:effectLst/>
                <a:latin typeface="+mn-lt"/>
                <a:ea typeface="+mn-ea"/>
                <a:cs typeface="+mn-cs"/>
              </a:rPr>
              <a:t> </a:t>
            </a:r>
            <a:r>
              <a:rPr lang="en-US" sz="900" b="0" i="0" kern="1200" baseline="0" dirty="0" err="1">
                <a:solidFill>
                  <a:schemeClr val="tx1"/>
                </a:solidFill>
                <a:effectLst/>
                <a:latin typeface="+mn-lt"/>
                <a:ea typeface="+mn-ea"/>
                <a:cs typeface="+mn-cs"/>
              </a:rPr>
              <a:t>Macaluso</a:t>
            </a:r>
            <a:r>
              <a:rPr lang="en-US" sz="900" b="0" i="0" kern="1200" baseline="0" dirty="0">
                <a:solidFill>
                  <a:schemeClr val="tx1"/>
                </a:solidFill>
                <a:effectLst/>
                <a:latin typeface="+mn-lt"/>
                <a:ea typeface="+mn-ea"/>
                <a:cs typeface="+mn-cs"/>
              </a:rPr>
              <a:t>/</a:t>
            </a:r>
            <a:r>
              <a:rPr lang="en-US" sz="900" b="0" i="0" kern="1200" dirty="0">
                <a:solidFill>
                  <a:schemeClr val="tx1"/>
                </a:solidFill>
                <a:effectLst/>
                <a:latin typeface="+mn-lt"/>
                <a:ea typeface="+mn-ea"/>
                <a:cs typeface="+mn-cs"/>
              </a:rPr>
              <a:t>Plantronics - I am definitely interested in branching strategies and branching for platforming/reuse for both embedded software and software in general.  I look forward to the event!</a:t>
            </a:r>
          </a:p>
          <a:p>
            <a:pPr marL="171450" indent="-171450">
              <a:buFont typeface="Arial" charset="0"/>
              <a:buChar char="•"/>
            </a:pPr>
            <a:r>
              <a:rPr lang="en-US" sz="900" b="0" i="0" kern="1200" dirty="0">
                <a:solidFill>
                  <a:schemeClr val="tx1"/>
                </a:solidFill>
                <a:effectLst/>
                <a:latin typeface="+mn-lt"/>
                <a:ea typeface="+mn-ea"/>
                <a:cs typeface="+mn-cs"/>
              </a:rPr>
              <a:t>Alan Kwan</a:t>
            </a:r>
            <a:r>
              <a:rPr lang="en-US" sz="900" b="0" i="0" kern="1200" baseline="0" dirty="0">
                <a:solidFill>
                  <a:schemeClr val="tx1"/>
                </a:solidFill>
                <a:effectLst/>
                <a:latin typeface="+mn-lt"/>
                <a:ea typeface="+mn-ea"/>
                <a:cs typeface="+mn-cs"/>
              </a:rPr>
              <a:t>/Riot Games:</a:t>
            </a:r>
          </a:p>
          <a:p>
            <a:r>
              <a:rPr lang="en-US" sz="900" b="0" i="0" kern="1200" dirty="0">
                <a:solidFill>
                  <a:schemeClr val="tx1"/>
                </a:solidFill>
                <a:effectLst/>
                <a:latin typeface="+mn-lt"/>
                <a:ea typeface="+mn-ea"/>
                <a:cs typeface="+mn-cs"/>
              </a:rPr>
              <a:t>HMS is something we've only briefly read about, though getting deeper familiarity with SDP is a priority within my team (growing from being the only Perforce dude at Riot to a fledgling team).</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Log analysis is interesting- we're looking to wire this into an ELK stack potentially, but interested in hearing how other customers have built or leveraged analytics platforms for their app logs.</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Streams is something we barely use at Riot, and something I want to advocate more for and be capable of supporting with a very strong and solid understanding - which unfortunately generally only comes with tried and tested experience. Interested in war stories, best practices (net new &amp; migrating existing code bases), etc.</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Beyond that, topics of interest- P4V hacks - what are some things people have built as plugins into P4V?</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Direction of </a:t>
            </a:r>
            <a:r>
              <a:rPr lang="en-US" sz="900" b="0" i="0" kern="1200" dirty="0" err="1">
                <a:solidFill>
                  <a:schemeClr val="tx1"/>
                </a:solidFill>
                <a:effectLst/>
                <a:latin typeface="+mn-lt"/>
                <a:ea typeface="+mn-ea"/>
                <a:cs typeface="+mn-cs"/>
              </a:rPr>
              <a:t>GitSwarm</a:t>
            </a:r>
            <a:r>
              <a:rPr lang="en-US" sz="900" b="0" i="0" kern="1200" dirty="0">
                <a:solidFill>
                  <a:schemeClr val="tx1"/>
                </a:solidFill>
                <a:effectLst/>
                <a:latin typeface="+mn-lt"/>
                <a:ea typeface="+mn-ea"/>
                <a:cs typeface="+mn-cs"/>
              </a:rPr>
              <a:t> - feels risky to invest in this unless there is a regular cadence of incorporating changes from </a:t>
            </a:r>
            <a:r>
              <a:rPr lang="en-US" sz="900" b="0" i="0" kern="1200" dirty="0" err="1">
                <a:solidFill>
                  <a:schemeClr val="tx1"/>
                </a:solidFill>
                <a:effectLst/>
                <a:latin typeface="+mn-lt"/>
                <a:ea typeface="+mn-ea"/>
                <a:cs typeface="+mn-cs"/>
              </a:rPr>
              <a:t>GitLab</a:t>
            </a:r>
            <a:r>
              <a:rPr lang="en-US" sz="900" b="0" i="0" kern="1200" dirty="0">
                <a:solidFill>
                  <a:schemeClr val="tx1"/>
                </a:solidFill>
                <a:effectLst/>
                <a:latin typeface="+mn-lt"/>
                <a:ea typeface="+mn-ea"/>
                <a:cs typeface="+mn-cs"/>
              </a:rPr>
              <a:t>. Would rather see a plugin implementation for </a:t>
            </a:r>
            <a:r>
              <a:rPr lang="en-US" sz="900" b="0" i="0" kern="1200" dirty="0" err="1">
                <a:solidFill>
                  <a:schemeClr val="tx1"/>
                </a:solidFill>
                <a:effectLst/>
                <a:latin typeface="+mn-lt"/>
                <a:ea typeface="+mn-ea"/>
                <a:cs typeface="+mn-cs"/>
              </a:rPr>
              <a:t>GitLab</a:t>
            </a:r>
            <a:r>
              <a:rPr lang="en-US" sz="900" b="0" i="0" kern="1200" dirty="0">
                <a:solidFill>
                  <a:schemeClr val="tx1"/>
                </a:solidFill>
                <a:effectLst/>
                <a:latin typeface="+mn-lt"/>
                <a:ea typeface="+mn-ea"/>
                <a:cs typeface="+mn-cs"/>
              </a:rPr>
              <a:t> than what feels like onboarding a fork if Perforce intends to maintain an investment in </a:t>
            </a:r>
            <a:r>
              <a:rPr lang="en-US" sz="900" b="0" i="0" kern="1200" dirty="0" err="1">
                <a:solidFill>
                  <a:schemeClr val="tx1"/>
                </a:solidFill>
                <a:effectLst/>
                <a:latin typeface="+mn-lt"/>
                <a:ea typeface="+mn-ea"/>
                <a:cs typeface="+mn-cs"/>
              </a:rPr>
              <a:t>GitLab</a:t>
            </a:r>
            <a:r>
              <a:rPr lang="en-US" sz="900" b="0" i="0" kern="1200" dirty="0">
                <a:solidFill>
                  <a:schemeClr val="tx1"/>
                </a:solidFill>
                <a:effectLst/>
                <a:latin typeface="+mn-lt"/>
                <a:ea typeface="+mn-ea"/>
                <a:cs typeface="+mn-cs"/>
              </a:rPr>
              <a:t>.</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Graph depot - even our account manager has been mum about this, even though I talked with half a dozen folks at the last Merge who described it in varying detail.</a:t>
            </a:r>
          </a:p>
          <a:p>
            <a:br>
              <a:rPr lang="en-US" sz="900" b="0" i="0" kern="1200" dirty="0">
                <a:solidFill>
                  <a:schemeClr val="tx1"/>
                </a:solidFill>
                <a:effectLst/>
                <a:latin typeface="+mn-lt"/>
                <a:ea typeface="+mn-ea"/>
                <a:cs typeface="+mn-cs"/>
              </a:rPr>
            </a:br>
            <a:endParaRPr lang="en-US" sz="900" b="0" i="0" kern="1200" dirty="0">
              <a:solidFill>
                <a:schemeClr val="tx1"/>
              </a:solidFill>
              <a:effectLst/>
              <a:latin typeface="+mn-lt"/>
              <a:ea typeface="+mn-ea"/>
              <a:cs typeface="+mn-cs"/>
            </a:endParaRPr>
          </a:p>
          <a:p>
            <a:r>
              <a:rPr lang="en-US" sz="900" b="0" i="0" kern="1200" dirty="0">
                <a:solidFill>
                  <a:schemeClr val="tx1"/>
                </a:solidFill>
                <a:effectLst/>
                <a:latin typeface="+mn-lt"/>
                <a:ea typeface="+mn-ea"/>
                <a:cs typeface="+mn-cs"/>
              </a:rPr>
              <a:t>We're moving in a multi P4 server topology, with selective replication between servers using DVCS functionality. Curious if this is something that will continue to be supported or if we should hold off marching down broader implementation? Also starting to explore considerations of having a centralized P4 </a:t>
            </a:r>
            <a:r>
              <a:rPr lang="en-US" sz="900" b="0" i="0" kern="1200" dirty="0" err="1">
                <a:solidFill>
                  <a:schemeClr val="tx1"/>
                </a:solidFill>
                <a:effectLst/>
                <a:latin typeface="+mn-lt"/>
                <a:ea typeface="+mn-ea"/>
                <a:cs typeface="+mn-cs"/>
              </a:rPr>
              <a:t>auth</a:t>
            </a:r>
            <a:r>
              <a:rPr lang="en-US" sz="900" b="0" i="0" kern="1200" dirty="0">
                <a:solidFill>
                  <a:schemeClr val="tx1"/>
                </a:solidFill>
                <a:effectLst/>
                <a:latin typeface="+mn-lt"/>
                <a:ea typeface="+mn-ea"/>
                <a:cs typeface="+mn-cs"/>
              </a:rPr>
              <a:t> server and understanding risks and tradeoffs of moving </a:t>
            </a:r>
            <a:r>
              <a:rPr lang="en-US" sz="900" b="0" i="0" kern="1200" dirty="0" err="1">
                <a:solidFill>
                  <a:schemeClr val="tx1"/>
                </a:solidFill>
                <a:effectLst/>
                <a:latin typeface="+mn-lt"/>
                <a:ea typeface="+mn-ea"/>
                <a:cs typeface="+mn-cs"/>
              </a:rPr>
              <a:t>auth</a:t>
            </a:r>
            <a:r>
              <a:rPr lang="en-US" sz="900" b="0" i="0" kern="1200" dirty="0">
                <a:solidFill>
                  <a:schemeClr val="tx1"/>
                </a:solidFill>
                <a:effectLst/>
                <a:latin typeface="+mn-lt"/>
                <a:ea typeface="+mn-ea"/>
                <a:cs typeface="+mn-cs"/>
              </a:rPr>
              <a:t> to a separate dedicated P4 server.</a:t>
            </a:r>
          </a:p>
          <a:p>
            <a:endParaRPr lang="en-US" sz="9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E7B7AA9-E6F3-3047-973C-F17585CF4540}" type="slidenum">
              <a:rPr lang="en-US" smtClean="0"/>
              <a:t>1</a:t>
            </a:fld>
            <a:endParaRPr lang="en-US"/>
          </a:p>
        </p:txBody>
      </p:sp>
    </p:spTree>
    <p:extLst>
      <p:ext uri="{BB962C8B-B14F-4D97-AF65-F5344CB8AC3E}">
        <p14:creationId xmlns:p14="http://schemas.microsoft.com/office/powerpoint/2010/main" val="335931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gradFill flip="none" rotWithShape="1">
            <a:gsLst>
              <a:gs pos="0">
                <a:schemeClr val="accent2">
                  <a:lumMod val="0"/>
                  <a:lumOff val="100000"/>
                </a:schemeClr>
              </a:gs>
              <a:gs pos="29000">
                <a:schemeClr val="accent2">
                  <a:lumMod val="0"/>
                  <a:lumOff val="100000"/>
                </a:schemeClr>
              </a:gs>
              <a:gs pos="100000">
                <a:schemeClr val="bg1">
                  <a:lumMod val="87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28750" y="0"/>
            <a:ext cx="7715250" cy="5143500"/>
          </a:xfrm>
          <a:prstGeom prst="rect">
            <a:avLst/>
          </a:prstGeom>
        </p:spPr>
      </p:pic>
      <p:sp>
        <p:nvSpPr>
          <p:cNvPr id="12" name="Title 1"/>
          <p:cNvSpPr>
            <a:spLocks noGrp="1"/>
          </p:cNvSpPr>
          <p:nvPr>
            <p:ph type="ctrTitle"/>
          </p:nvPr>
        </p:nvSpPr>
        <p:spPr>
          <a:xfrm>
            <a:off x="653875" y="1882794"/>
            <a:ext cx="4075720" cy="994209"/>
          </a:xfrm>
          <a:prstGeom prst="rect">
            <a:avLst/>
          </a:prstGeom>
        </p:spPr>
        <p:txBody>
          <a:bodyPr lIns="0" rIns="0" anchor="b" anchorCtr="0">
            <a:noAutofit/>
          </a:bodyPr>
          <a:lstStyle>
            <a:lvl1pPr algn="l">
              <a:lnSpc>
                <a:spcPts val="3100"/>
              </a:lnSpc>
              <a:defRPr sz="2400" b="0" i="0">
                <a:solidFill>
                  <a:schemeClr val="accent1"/>
                </a:solidFill>
                <a:latin typeface="Verdana" charset="0"/>
                <a:ea typeface="Verdana" charset="0"/>
                <a:cs typeface="Verdana" charset="0"/>
              </a:defRPr>
            </a:lvl1pPr>
          </a:lstStyle>
          <a:p>
            <a:r>
              <a:rPr lang="en-US" dirty="0"/>
              <a:t>Click to edit Master title style</a:t>
            </a:r>
          </a:p>
        </p:txBody>
      </p:sp>
      <p:sp>
        <p:nvSpPr>
          <p:cNvPr id="13" name="Subtitle 2"/>
          <p:cNvSpPr>
            <a:spLocks noGrp="1"/>
          </p:cNvSpPr>
          <p:nvPr>
            <p:ph type="subTitle" idx="1"/>
          </p:nvPr>
        </p:nvSpPr>
        <p:spPr>
          <a:xfrm>
            <a:off x="653875" y="2979319"/>
            <a:ext cx="4075720" cy="421763"/>
          </a:xfrm>
          <a:prstGeom prst="rect">
            <a:avLst/>
          </a:prstGeom>
        </p:spPr>
        <p:txBody>
          <a:bodyPr lIns="0" tIns="0" rIns="0" bIns="0">
            <a:noAutofit/>
          </a:bodyPr>
          <a:lstStyle>
            <a:lvl1pPr marL="0" indent="0" algn="l">
              <a:buNone/>
              <a:defRPr sz="1400" i="1">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Box 13"/>
          <p:cNvSpPr txBox="1"/>
          <p:nvPr userDrawn="1"/>
        </p:nvSpPr>
        <p:spPr>
          <a:xfrm>
            <a:off x="157161" y="4984762"/>
            <a:ext cx="2250141" cy="82074"/>
          </a:xfrm>
          <a:prstGeom prst="rect">
            <a:avLst/>
          </a:prstGeom>
          <a:noFill/>
        </p:spPr>
        <p:txBody>
          <a:bodyPr wrap="squar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aseline="30000" dirty="0">
                <a:solidFill>
                  <a:schemeClr val="tx1">
                    <a:lumMod val="75000"/>
                    <a:lumOff val="25000"/>
                    <a:alpha val="80000"/>
                  </a:schemeClr>
                </a:solidFill>
              </a:rPr>
              <a:t>© Perforce Software Inc. All Rights Reserved.</a:t>
            </a:r>
          </a:p>
        </p:txBody>
      </p:sp>
      <p:pic>
        <p:nvPicPr>
          <p:cNvPr id="15" name="Picture 1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7730" y="1119403"/>
            <a:ext cx="2020052" cy="234995"/>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153372" y="0"/>
            <a:ext cx="3857625" cy="5143500"/>
          </a:xfrm>
          <a:prstGeom prst="rect">
            <a:avLst/>
          </a:prstGeom>
        </p:spPr>
      </p:pic>
    </p:spTree>
    <p:extLst>
      <p:ext uri="{BB962C8B-B14F-4D97-AF65-F5344CB8AC3E}">
        <p14:creationId xmlns:p14="http://schemas.microsoft.com/office/powerpoint/2010/main" val="930061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PF: Content (1col)">
    <p:spTree>
      <p:nvGrpSpPr>
        <p:cNvPr id="1" name=""/>
        <p:cNvGrpSpPr/>
        <p:nvPr/>
      </p:nvGrpSpPr>
      <p:grpSpPr>
        <a:xfrm>
          <a:off x="0" y="0"/>
          <a:ext cx="0" cy="0"/>
          <a:chOff x="0" y="0"/>
          <a:chExt cx="0" cy="0"/>
        </a:xfrm>
      </p:grpSpPr>
      <p:sp>
        <p:nvSpPr>
          <p:cNvPr id="2" name="Rectangle 1"/>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6" name="TextBox 5"/>
          <p:cNvSpPr txBox="1"/>
          <p:nvPr userDrawn="1"/>
        </p:nvSpPr>
        <p:spPr>
          <a:xfrm>
            <a:off x="8547830" y="4944921"/>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7" name="TextBox 6"/>
          <p:cNvSpPr txBox="1"/>
          <p:nvPr userDrawn="1"/>
        </p:nvSpPr>
        <p:spPr>
          <a:xfrm>
            <a:off x="6850223" y="4943927"/>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a:solidFill>
                  <a:schemeClr val="bg1"/>
                </a:solidFill>
                <a:latin typeface="+mn-lt"/>
                <a:ea typeface="+mn-ea"/>
                <a:cs typeface="+mn-cs"/>
              </a:rPr>
              <a:t>© Perforce Software Inc. All Rights Reserved.</a:t>
            </a:r>
          </a:p>
        </p:txBody>
      </p:sp>
      <p:sp>
        <p:nvSpPr>
          <p:cNvPr id="14" name="Content Placeholder 48"/>
          <p:cNvSpPr>
            <a:spLocks noGrp="1"/>
          </p:cNvSpPr>
          <p:nvPr>
            <p:ph sz="quarter" idx="10"/>
          </p:nvPr>
        </p:nvSpPr>
        <p:spPr>
          <a:xfrm>
            <a:off x="369521" y="1112341"/>
            <a:ext cx="8245089" cy="3339344"/>
          </a:xfrm>
          <a:prstGeom prst="rect">
            <a:avLst/>
          </a:prstGeom>
        </p:spPr>
        <p:txBody>
          <a:bodyPr lIns="0" tIns="0" rIns="0" bIns="0">
            <a:noAutofit/>
          </a:bodyPr>
          <a:lstStyle>
            <a:lvl1pPr defTabSz="342900">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20"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a:t>Click to edit Master title style</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30104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F: Content (2col)">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2"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a:t>Click to edit Master title style</a:t>
            </a:r>
          </a:p>
        </p:txBody>
      </p:sp>
      <p:sp>
        <p:nvSpPr>
          <p:cNvPr id="49" name="Content Placeholder 48"/>
          <p:cNvSpPr>
            <a:spLocks noGrp="1"/>
          </p:cNvSpPr>
          <p:nvPr>
            <p:ph sz="quarter" idx="10"/>
          </p:nvPr>
        </p:nvSpPr>
        <p:spPr>
          <a:xfrm>
            <a:off x="369522" y="1112341"/>
            <a:ext cx="3940958"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48"/>
          <p:cNvSpPr>
            <a:spLocks noGrp="1"/>
          </p:cNvSpPr>
          <p:nvPr>
            <p:ph sz="quarter" idx="11"/>
          </p:nvPr>
        </p:nvSpPr>
        <p:spPr>
          <a:xfrm>
            <a:off x="4672362" y="1112340"/>
            <a:ext cx="3942250"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Rectangle 52"/>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23" name="Rectangle 22"/>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userDrawn="1"/>
        </p:nvSpPr>
        <p:spPr>
          <a:xfrm>
            <a:off x="8547830" y="4938789"/>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25" name="TextBox 24"/>
          <p:cNvSpPr txBox="1"/>
          <p:nvPr userDrawn="1"/>
        </p:nvSpPr>
        <p:spPr>
          <a:xfrm>
            <a:off x="6850223" y="4937795"/>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a:solidFill>
                  <a:schemeClr val="bg1"/>
                </a:solidFill>
                <a:latin typeface="+mn-lt"/>
                <a:ea typeface="+mn-ea"/>
                <a:cs typeface="+mn-cs"/>
              </a:rPr>
              <a:t>© Perforce Software Inc. All Rights Reserved.</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960909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F: Content (3co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14" name="Content Placeholder 48"/>
          <p:cNvSpPr>
            <a:spLocks noGrp="1"/>
          </p:cNvSpPr>
          <p:nvPr>
            <p:ph sz="quarter" idx="10"/>
          </p:nvPr>
        </p:nvSpPr>
        <p:spPr>
          <a:xfrm>
            <a:off x="369521" y="1112341"/>
            <a:ext cx="2554154"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48"/>
          <p:cNvSpPr>
            <a:spLocks noGrp="1"/>
          </p:cNvSpPr>
          <p:nvPr>
            <p:ph sz="quarter" idx="11"/>
          </p:nvPr>
        </p:nvSpPr>
        <p:spPr>
          <a:xfrm>
            <a:off x="6068171" y="1112341"/>
            <a:ext cx="2546439" cy="3339344"/>
          </a:xfrm>
          <a:prstGeom prst="rect">
            <a:avLst/>
          </a:prstGeom>
        </p:spPr>
        <p:txBody>
          <a:bodyPr lIns="0" tIns="0" rIns="0" bIns="0">
            <a:noAutofit/>
          </a:bodyPr>
          <a:lstStyle>
            <a:lvl1pPr>
              <a:lnSpc>
                <a:spcPts val="2250"/>
              </a:lnSpc>
              <a:buClr>
                <a:schemeClr val="accent1"/>
              </a:buClr>
              <a:defRPr sz="1800"/>
            </a:lvl1pPr>
            <a:lvl2pPr>
              <a:lnSpc>
                <a:spcPts val="2650"/>
              </a:lnSpc>
              <a:buClr>
                <a:schemeClr val="accent1"/>
              </a:buClr>
              <a:defRPr sz="1500"/>
            </a:lvl2pPr>
            <a:lvl3pPr>
              <a:lnSpc>
                <a:spcPts val="2250"/>
              </a:lnSpc>
              <a:buClr>
                <a:schemeClr val="accent1"/>
              </a:buClr>
              <a:defRPr sz="1350"/>
            </a:lvl3pPr>
            <a:lvl4pPr>
              <a:lnSpc>
                <a:spcPts val="2250"/>
              </a:lnSpc>
              <a:buClr>
                <a:schemeClr val="accent1"/>
              </a:buClr>
              <a:defRPr sz="1200"/>
            </a:lvl4pPr>
            <a:lvl5pPr>
              <a:lnSpc>
                <a:spcPts val="22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48"/>
          <p:cNvSpPr>
            <a:spLocks noGrp="1"/>
          </p:cNvSpPr>
          <p:nvPr>
            <p:ph sz="quarter" idx="12"/>
          </p:nvPr>
        </p:nvSpPr>
        <p:spPr>
          <a:xfrm>
            <a:off x="3222703" y="1112341"/>
            <a:ext cx="2546440" cy="3339344"/>
          </a:xfrm>
          <a:prstGeom prst="rect">
            <a:avLst/>
          </a:prstGeom>
        </p:spPr>
        <p:txBody>
          <a:bodyPr lIns="0" tIns="0" rIns="0" bIns="0">
            <a:noAutofit/>
          </a:bodyPr>
          <a:lstStyle>
            <a:lvl1pPr>
              <a:lnSpc>
                <a:spcPts val="2250"/>
              </a:lnSpc>
              <a:buClr>
                <a:schemeClr val="accent1"/>
              </a:buClr>
              <a:defRPr sz="1800"/>
            </a:lvl1pPr>
            <a:lvl2pPr>
              <a:lnSpc>
                <a:spcPts val="2650"/>
              </a:lnSpc>
              <a:buClr>
                <a:schemeClr val="accent1"/>
              </a:buClr>
              <a:defRPr sz="1500"/>
            </a:lvl2pPr>
            <a:lvl3pPr>
              <a:lnSpc>
                <a:spcPts val="2250"/>
              </a:lnSpc>
              <a:buClr>
                <a:schemeClr val="accent1"/>
              </a:buClr>
              <a:defRPr sz="1350"/>
            </a:lvl3pPr>
            <a:lvl4pPr>
              <a:lnSpc>
                <a:spcPts val="2250"/>
              </a:lnSpc>
              <a:buClr>
                <a:schemeClr val="accent1"/>
              </a:buClr>
              <a:defRPr sz="1200"/>
            </a:lvl4pPr>
            <a:lvl5pPr>
              <a:lnSpc>
                <a:spcPts val="2250"/>
              </a:lnSpc>
              <a:buClr>
                <a:schemeClr val="accent1"/>
              </a:buCl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Rectangle 17"/>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19"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a:t>Click to edit Master title style</a:t>
            </a:r>
          </a:p>
        </p:txBody>
      </p:sp>
      <p:sp>
        <p:nvSpPr>
          <p:cNvPr id="26" name="Rectangle 25"/>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userDrawn="1"/>
        </p:nvSpPr>
        <p:spPr>
          <a:xfrm>
            <a:off x="8547830" y="4938789"/>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28" name="TextBox 27"/>
          <p:cNvSpPr txBox="1"/>
          <p:nvPr userDrawn="1"/>
        </p:nvSpPr>
        <p:spPr>
          <a:xfrm>
            <a:off x="6850223" y="4937795"/>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a:solidFill>
                  <a:schemeClr val="bg1"/>
                </a:solidFill>
                <a:latin typeface="+mn-lt"/>
                <a:ea typeface="+mn-ea"/>
                <a:cs typeface="+mn-cs"/>
              </a:rPr>
              <a:t>© Perforce Software Inc. All Rights Reserved.</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2391093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689"/>
      </p:ext>
    </p:extLst>
  </p:cSld>
  <p:clrMap bg1="lt1" tx1="dk1" bg2="lt2" tx2="dk2" accent1="accent1" accent2="accent2" accent3="accent3" accent4="accent4" accent5="accent5" accent6="accent6" hlink="hlink" folHlink="folHlink"/>
  <p:sldLayoutIdLst>
    <p:sldLayoutId id="2147483656" r:id="rId1"/>
    <p:sldLayoutId id="2147483667" r:id="rId2"/>
    <p:sldLayoutId id="2147483650" r:id="rId3"/>
    <p:sldLayoutId id="2147483653" r:id="rId4"/>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orkshop.perforce.com/projects/perforce-software-s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3875" y="1882794"/>
            <a:ext cx="5258194" cy="994209"/>
          </a:xfrm>
        </p:spPr>
        <p:txBody>
          <a:bodyPr/>
          <a:lstStyle/>
          <a:p>
            <a:r>
              <a:rPr lang="en-US" dirty="0"/>
              <a:t>Server Deployment Package</a:t>
            </a:r>
            <a:br>
              <a:rPr lang="en-US" dirty="0"/>
            </a:br>
            <a:r>
              <a:rPr lang="en-US" dirty="0"/>
              <a:t>Overview</a:t>
            </a:r>
          </a:p>
        </p:txBody>
      </p:sp>
      <p:sp>
        <p:nvSpPr>
          <p:cNvPr id="5" name="Subtitle 4"/>
          <p:cNvSpPr>
            <a:spLocks noGrp="1"/>
          </p:cNvSpPr>
          <p:nvPr>
            <p:ph type="subTitle" idx="1"/>
          </p:nvPr>
        </p:nvSpPr>
        <p:spPr/>
        <p:txBody>
          <a:bodyPr/>
          <a:lstStyle/>
          <a:p>
            <a:r>
              <a:rPr lang="en-US" dirty="0"/>
              <a:t>June 4, 2025</a:t>
            </a:r>
          </a:p>
          <a:p>
            <a:r>
              <a:rPr lang="en-US" sz="1100" dirty="0"/>
              <a:t>2025.1</a:t>
            </a:r>
          </a:p>
        </p:txBody>
      </p:sp>
    </p:spTree>
    <p:extLst>
      <p:ext uri="{BB962C8B-B14F-4D97-AF65-F5344CB8AC3E}">
        <p14:creationId xmlns:p14="http://schemas.microsoft.com/office/powerpoint/2010/main" val="300505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Common Paths (UNIX/Linux/Mac Server)</a:t>
            </a:r>
          </a:p>
        </p:txBody>
      </p:sp>
      <p:sp>
        <p:nvSpPr>
          <p:cNvPr id="4" name="Text Box 2"/>
          <p:cNvSpPr txBox="1">
            <a:spLocks noChangeArrowheads="1"/>
          </p:cNvSpPr>
          <p:nvPr/>
        </p:nvSpPr>
        <p:spPr bwMode="auto">
          <a:xfrm>
            <a:off x="779585" y="751743"/>
            <a:ext cx="1524000" cy="4230565"/>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Scripts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
        <p:nvSpPr>
          <p:cNvPr id="5" name="Text Box 2"/>
          <p:cNvSpPr txBox="1">
            <a:spLocks noChangeArrowheads="1"/>
          </p:cNvSpPr>
          <p:nvPr/>
        </p:nvSpPr>
        <p:spPr bwMode="auto">
          <a:xfrm>
            <a:off x="2526323" y="726831"/>
            <a:ext cx="5029200" cy="464820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/p4/1/root/</a:t>
            </a:r>
            <a:r>
              <a:rPr lang="en-US" sz="1600" b="1" dirty="0">
                <a:solidFill>
                  <a:srgbClr val="000000"/>
                </a:solidFill>
                <a:latin typeface="Courier New" charset="0"/>
              </a:rPr>
              <a:t>license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checkpoint.log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verify.log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err="1">
                <a:solidFill>
                  <a:srgbClr val="000000"/>
                </a:solidFill>
                <a:latin typeface="Courier New" charset="0"/>
              </a:rPr>
              <a:t>audit.csv</a:t>
            </a: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/p4/common/bin, /p4/common/bin/triggers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/p4/1/depots/</a:t>
            </a:r>
            <a:r>
              <a:rPr lang="en-US" sz="1600" b="1" dirty="0">
                <a:solidFill>
                  <a:srgbClr val="000000"/>
                </a:solidFill>
                <a:latin typeface="Courier New" charset="0"/>
              </a:rPr>
              <a:t>&lt;depot&gt;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Tree>
    <p:extLst>
      <p:ext uri="{BB962C8B-B14F-4D97-AF65-F5344CB8AC3E}">
        <p14:creationId xmlns:p14="http://schemas.microsoft.com/office/powerpoint/2010/main" val="139353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Common Paths (Windows Server)</a:t>
            </a:r>
          </a:p>
        </p:txBody>
      </p:sp>
      <p:sp>
        <p:nvSpPr>
          <p:cNvPr id="4" name="Text Box 2"/>
          <p:cNvSpPr txBox="1">
            <a:spLocks noChangeArrowheads="1"/>
          </p:cNvSpPr>
          <p:nvPr/>
        </p:nvSpPr>
        <p:spPr bwMode="auto">
          <a:xfrm>
            <a:off x="1852246" y="783485"/>
            <a:ext cx="1524000" cy="3538416"/>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Scripts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Depots</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
        <p:nvSpPr>
          <p:cNvPr id="5" name="Text Box 2"/>
          <p:cNvSpPr txBox="1">
            <a:spLocks noChangeArrowheads="1"/>
          </p:cNvSpPr>
          <p:nvPr/>
        </p:nvSpPr>
        <p:spPr bwMode="auto">
          <a:xfrm>
            <a:off x="3077308" y="761989"/>
            <a:ext cx="5029200" cy="351692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M:\p4\1\root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M:\p4\1\root\</a:t>
            </a:r>
            <a:r>
              <a:rPr lang="en-US" sz="1400" b="1" dirty="0">
                <a:solidFill>
                  <a:srgbClr val="000000"/>
                </a:solidFill>
                <a:latin typeface="Courier New" charset="0"/>
              </a:rPr>
              <a:t>license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checkpoint.log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verify.log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S:\p4\1\depots\</a:t>
            </a:r>
            <a:r>
              <a:rPr lang="en-US" sz="1400" b="1" dirty="0">
                <a:solidFill>
                  <a:srgbClr val="000000"/>
                </a:solidFill>
                <a:latin typeface="Courier New" charset="0"/>
              </a:rPr>
              <a:t>&lt;depot&gt;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
        <p:nvSpPr>
          <p:cNvPr id="6" name="Text Box 2"/>
          <p:cNvSpPr txBox="1">
            <a:spLocks noChangeArrowheads="1"/>
          </p:cNvSpPr>
          <p:nvPr/>
        </p:nvSpPr>
        <p:spPr bwMode="auto">
          <a:xfrm>
            <a:off x="6471138" y="2187331"/>
            <a:ext cx="2426677" cy="114300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  hxmetadata1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  </a:t>
            </a:r>
            <a:r>
              <a:rPr lang="en-US" sz="1400" dirty="0" err="1">
                <a:solidFill>
                  <a:srgbClr val="000000"/>
                </a:solidFill>
                <a:latin typeface="Courier New" charset="0"/>
              </a:rPr>
              <a:t>hxlogs</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  </a:t>
            </a:r>
            <a:r>
              <a:rPr lang="en-US" sz="1400" dirty="0" err="1">
                <a:solidFill>
                  <a:srgbClr val="000000"/>
                </a:solidFill>
                <a:latin typeface="Courier New" charset="0"/>
              </a:rPr>
              <a:t>hxdepots</a:t>
            </a:r>
            <a:endParaRPr lang="en-US" sz="1400" b="1" dirty="0">
              <a:solidFill>
                <a:srgbClr val="000000"/>
              </a:solidFill>
              <a:latin typeface="Courier New" charset="0"/>
            </a:endParaRPr>
          </a:p>
        </p:txBody>
      </p:sp>
    </p:spTree>
    <p:extLst>
      <p:ext uri="{BB962C8B-B14F-4D97-AF65-F5344CB8AC3E}">
        <p14:creationId xmlns:p14="http://schemas.microsoft.com/office/powerpoint/2010/main" val="109068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Default Protections and Groups: Goals</a:t>
            </a:r>
          </a:p>
        </p:txBody>
      </p:sp>
      <p:sp>
        <p:nvSpPr>
          <p:cNvPr id="4" name="Text Box 2"/>
          <p:cNvSpPr txBox="1">
            <a:spLocks noChangeArrowheads="1"/>
          </p:cNvSpPr>
          <p:nvPr/>
        </p:nvSpPr>
        <p:spPr bwMode="auto">
          <a:xfrm>
            <a:off x="369521" y="1139092"/>
            <a:ext cx="8229600" cy="326585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Disable implicit user creation</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Proactively deny access to the ‘remote’ user.</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Provide sensible defaults for </a:t>
            </a:r>
            <a:r>
              <a:rPr lang="en-US" dirty="0" err="1">
                <a:solidFill>
                  <a:srgbClr val="000000"/>
                </a:solidFill>
                <a:latin typeface="Arial" charset="0"/>
              </a:rPr>
              <a:t>MaxScanRows</a:t>
            </a:r>
            <a:r>
              <a:rPr lang="en-US" dirty="0">
                <a:solidFill>
                  <a:srgbClr val="000000"/>
                </a:solidFill>
                <a:latin typeface="Arial" charset="0"/>
              </a:rPr>
              <a:t>, </a:t>
            </a:r>
            <a:r>
              <a:rPr lang="en-US" dirty="0" err="1">
                <a:solidFill>
                  <a:srgbClr val="000000"/>
                </a:solidFill>
                <a:latin typeface="Arial" charset="0"/>
              </a:rPr>
              <a:t>MaxResults</a:t>
            </a:r>
            <a:r>
              <a:rPr lang="en-US" dirty="0">
                <a:solidFill>
                  <a:srgbClr val="000000"/>
                </a:solidFill>
                <a:latin typeface="Arial" charset="0"/>
              </a:rPr>
              <a:t>, and </a:t>
            </a:r>
            <a:r>
              <a:rPr lang="en-US" dirty="0" err="1">
                <a:solidFill>
                  <a:srgbClr val="000000"/>
                </a:solidFill>
                <a:latin typeface="Arial" charset="0"/>
              </a:rPr>
              <a:t>MaxLockTime</a:t>
            </a:r>
            <a:r>
              <a:rPr lang="en-US" dirty="0">
                <a:solidFill>
                  <a:srgbClr val="000000"/>
                </a:solidFill>
                <a:latin typeface="Arial" charset="0"/>
              </a:rPr>
              <a: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Customize per customer requirements.</a:t>
            </a:r>
          </a:p>
        </p:txBody>
      </p:sp>
    </p:spTree>
    <p:extLst>
      <p:ext uri="{BB962C8B-B14F-4D97-AF65-F5344CB8AC3E}">
        <p14:creationId xmlns:p14="http://schemas.microsoft.com/office/powerpoint/2010/main" val="262879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Default </a:t>
            </a:r>
            <a:r>
              <a:rPr lang="en-US" dirty="0" err="1"/>
              <a:t>Typemap</a:t>
            </a:r>
            <a:endParaRPr lang="en-US" dirty="0"/>
          </a:p>
        </p:txBody>
      </p:sp>
      <p:sp>
        <p:nvSpPr>
          <p:cNvPr id="7" name="Text Box 2"/>
          <p:cNvSpPr txBox="1">
            <a:spLocks noChangeArrowheads="1"/>
          </p:cNvSpPr>
          <p:nvPr/>
        </p:nvSpPr>
        <p:spPr bwMode="auto">
          <a:xfrm>
            <a:off x="457200" y="1147885"/>
            <a:ext cx="8229600" cy="3336192"/>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a:solidFill>
                  <a:srgbClr val="000000"/>
                </a:solidFill>
                <a:latin typeface="Arial" charset="0"/>
              </a:rPr>
              <a:t>Use '+Fl' for pre-compressed filetypes.</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binary+Fl //....jpg</a:t>
            </a:r>
          </a:p>
          <a:p>
            <a:pPr marL="631825" indent="-631825">
              <a:spcBef>
                <a:spcPts val="800"/>
              </a:spcBef>
              <a:buClrTx/>
              <a:buSzTx/>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binary+Fl //....tgz</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a:solidFill>
                  <a:srgbClr val="000000"/>
                </a:solidFill>
                <a:latin typeface="Arial" charset="0"/>
              </a:rPr>
              <a:t>Use '+l' for MSWord/PowerPoint/Excel</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binary+l //....xls</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Arial" charset="0"/>
              </a:rPr>
              <a:t>Use ’text+C' for large (e.g. generated) text files.</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text+C //....gentxt</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endParaRPr lang="en-US" sz="2000">
              <a:solidFill>
                <a:srgbClr val="000000"/>
              </a:solidFill>
              <a:latin typeface="Courier New" charset="0"/>
            </a:endParaRPr>
          </a:p>
        </p:txBody>
      </p:sp>
    </p:spTree>
    <p:extLst>
      <p:ext uri="{BB962C8B-B14F-4D97-AF65-F5344CB8AC3E}">
        <p14:creationId xmlns:p14="http://schemas.microsoft.com/office/powerpoint/2010/main" val="4129479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Applied Common Practices (1/2)</a:t>
            </a:r>
          </a:p>
        </p:txBody>
      </p:sp>
      <p:sp>
        <p:nvSpPr>
          <p:cNvPr id="5" name="Text Box 2"/>
          <p:cNvSpPr txBox="1">
            <a:spLocks noChangeArrowheads="1"/>
          </p:cNvSpPr>
          <p:nvPr/>
        </p:nvSpPr>
        <p:spPr bwMode="auto">
          <a:xfrm>
            <a:off x="457200" y="999393"/>
            <a:ext cx="8229600" cy="281500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Enable Monitoring.</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Create &amp; populate ‘spec’ depot.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Set appropriate logging verbosity.</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Set ‘security’ counter or use external authentication w/AD, LDAP.</a:t>
            </a:r>
          </a:p>
        </p:txBody>
      </p:sp>
    </p:spTree>
    <p:extLst>
      <p:ext uri="{BB962C8B-B14F-4D97-AF65-F5344CB8AC3E}">
        <p14:creationId xmlns:p14="http://schemas.microsoft.com/office/powerpoint/2010/main" val="2781246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Applied Common Practices (2/2)</a:t>
            </a:r>
          </a:p>
        </p:txBody>
      </p:sp>
      <p:sp>
        <p:nvSpPr>
          <p:cNvPr id="4" name="Text Box 2"/>
          <p:cNvSpPr txBox="1">
            <a:spLocks noChangeArrowheads="1"/>
          </p:cNvSpPr>
          <p:nvPr/>
        </p:nvSpPr>
        <p:spPr bwMode="auto">
          <a:xfrm>
            <a:off x="457200" y="1079989"/>
            <a:ext cx="8229600" cy="2885342"/>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Daily checkpoint creation/verification.</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Archive file verification, replica status health checks, etc.</a:t>
            </a:r>
            <a:endParaRPr lang="en-US" dirty="0">
              <a:solidFill>
                <a:schemeClr val="tx1"/>
              </a:solidFill>
              <a:latin typeface="Arial" charset="0"/>
            </a:endParaRP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Enable email reviews (Swarm or stand-alone script)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HMS “Tight Ship” - Apply SCM to the SDP!</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And much more…</a:t>
            </a:r>
          </a:p>
        </p:txBody>
      </p:sp>
    </p:spTree>
    <p:extLst>
      <p:ext uri="{BB962C8B-B14F-4D97-AF65-F5344CB8AC3E}">
        <p14:creationId xmlns:p14="http://schemas.microsoft.com/office/powerpoint/2010/main" val="3427297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
          <p:cNvSpPr txBox="1">
            <a:spLocks noChangeArrowheads="1"/>
          </p:cNvSpPr>
          <p:nvPr/>
        </p:nvSpPr>
        <p:spPr bwMode="auto">
          <a:xfrm>
            <a:off x="718039" y="1203386"/>
            <a:ext cx="7848600" cy="696913"/>
          </a:xfrm>
          <a:prstGeom prst="rect">
            <a:avLst/>
          </a:prstGeom>
          <a:noFill/>
          <a:ln w="9525">
            <a:noFill/>
            <a:round/>
            <a:headEnd/>
            <a:tailEnd/>
          </a:ln>
        </p:spPr>
        <p:txBody>
          <a:bodyPr lIns="90000" tIns="46800" rIns="90000" bIns="46800" anchor="ctr">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5400" b="1" dirty="0">
                <a:solidFill>
                  <a:srgbClr val="000000"/>
                </a:solidFill>
                <a:latin typeface="Arial" charset="0"/>
              </a:rPr>
              <a:t>Questions?</a:t>
            </a:r>
          </a:p>
        </p:txBody>
      </p:sp>
    </p:spTree>
    <p:extLst>
      <p:ext uri="{BB962C8B-B14F-4D97-AF65-F5344CB8AC3E}">
        <p14:creationId xmlns:p14="http://schemas.microsoft.com/office/powerpoint/2010/main" val="3595368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a:p>
        </p:txBody>
      </p:sp>
      <p:sp>
        <p:nvSpPr>
          <p:cNvPr id="3" name="Title 2"/>
          <p:cNvSpPr>
            <a:spLocks noGrp="1"/>
          </p:cNvSpPr>
          <p:nvPr>
            <p:ph type="title"/>
          </p:nvPr>
        </p:nvSpPr>
        <p:spPr/>
        <p:txBody>
          <a:bodyPr/>
          <a:lstStyle/>
          <a:p>
            <a:r>
              <a:rPr lang="en-US" dirty="0"/>
              <a:t>Helix Core VCS Server Deployment Package</a:t>
            </a:r>
          </a:p>
        </p:txBody>
      </p:sp>
      <p:pic>
        <p:nvPicPr>
          <p:cNvPr id="5" name="Picture 4"/>
          <p:cNvPicPr>
            <a:picLocks noChangeAspect="1" noChangeArrowheads="1"/>
          </p:cNvPicPr>
          <p:nvPr/>
        </p:nvPicPr>
        <p:blipFill>
          <a:blip r:embed="rId2"/>
          <a:srcRect/>
          <a:stretch>
            <a:fillRect/>
          </a:stretch>
        </p:blipFill>
        <p:spPr bwMode="auto">
          <a:xfrm>
            <a:off x="1675953" y="848091"/>
            <a:ext cx="5127511" cy="3739417"/>
          </a:xfrm>
          <a:prstGeom prst="rect">
            <a:avLst/>
          </a:prstGeom>
          <a:noFill/>
          <a:ln w="9525">
            <a:noFill/>
            <a:round/>
            <a:headEnd/>
            <a:tailEnd/>
          </a:ln>
        </p:spPr>
      </p:pic>
      <p:pic>
        <p:nvPicPr>
          <p:cNvPr id="6" name="Picture 5"/>
          <p:cNvPicPr>
            <a:picLocks noChangeAspect="1" noChangeArrowheads="1"/>
          </p:cNvPicPr>
          <p:nvPr/>
        </p:nvPicPr>
        <p:blipFill>
          <a:blip r:embed="rId3"/>
          <a:srcRect/>
          <a:stretch>
            <a:fillRect/>
          </a:stretch>
        </p:blipFill>
        <p:spPr bwMode="auto">
          <a:xfrm>
            <a:off x="4008120" y="2717800"/>
            <a:ext cx="609600" cy="609600"/>
          </a:xfrm>
          <a:prstGeom prst="rect">
            <a:avLst/>
          </a:prstGeom>
          <a:noFill/>
          <a:ln w="9525">
            <a:noFill/>
            <a:round/>
            <a:headEnd/>
            <a:tailEnd/>
          </a:ln>
        </p:spPr>
      </p:pic>
      <p:cxnSp>
        <p:nvCxnSpPr>
          <p:cNvPr id="7" name="AutoShape 6"/>
          <p:cNvCxnSpPr>
            <a:cxnSpLocks noChangeShapeType="1"/>
          </p:cNvCxnSpPr>
          <p:nvPr/>
        </p:nvCxnSpPr>
        <p:spPr bwMode="auto">
          <a:xfrm>
            <a:off x="4617720" y="3022600"/>
            <a:ext cx="457200" cy="266700"/>
          </a:xfrm>
          <a:prstGeom prst="straightConnector1">
            <a:avLst/>
          </a:prstGeom>
          <a:noFill/>
          <a:ln w="9360">
            <a:solidFill>
              <a:srgbClr val="FFFF00"/>
            </a:solidFill>
            <a:miter lim="800000"/>
            <a:headEnd/>
            <a:tailEnd type="triangle" w="med" len="med"/>
          </a:ln>
        </p:spPr>
      </p:cxnSp>
      <p:sp>
        <p:nvSpPr>
          <p:cNvPr id="8" name="Rectangle 7"/>
          <p:cNvSpPr>
            <a:spLocks noChangeArrowheads="1"/>
          </p:cNvSpPr>
          <p:nvPr/>
        </p:nvSpPr>
        <p:spPr bwMode="auto">
          <a:xfrm>
            <a:off x="5074920" y="3175000"/>
            <a:ext cx="1371600" cy="228600"/>
          </a:xfrm>
          <a:prstGeom prst="rect">
            <a:avLst/>
          </a:prstGeom>
          <a:solidFill>
            <a:srgbClr val="00B8FF">
              <a:alpha val="0"/>
            </a:srgbClr>
          </a:solidFill>
          <a:ln w="9360">
            <a:solidFill>
              <a:srgbClr val="FFFF00"/>
            </a:solidFill>
            <a:round/>
            <a:headEnd/>
            <a:tailEnd/>
          </a:ln>
        </p:spPr>
        <p:txBody>
          <a:bodyPr wrap="none" anchor="ctr">
            <a:prstTxWarp prst="textNoShape">
              <a:avLst/>
            </a:prstTxWarp>
          </a:bodyPr>
          <a:lstStyle/>
          <a:p>
            <a:endParaRPr lang="en-US"/>
          </a:p>
        </p:txBody>
      </p:sp>
      <p:sp>
        <p:nvSpPr>
          <p:cNvPr id="9" name="Rectangle 8"/>
          <p:cNvSpPr>
            <a:spLocks noChangeArrowheads="1"/>
          </p:cNvSpPr>
          <p:nvPr/>
        </p:nvSpPr>
        <p:spPr bwMode="auto">
          <a:xfrm>
            <a:off x="5074920" y="2717800"/>
            <a:ext cx="1371600" cy="304800"/>
          </a:xfrm>
          <a:prstGeom prst="rect">
            <a:avLst/>
          </a:prstGeom>
          <a:solidFill>
            <a:srgbClr val="00B8FF">
              <a:alpha val="0"/>
            </a:srgbClr>
          </a:solidFill>
          <a:ln w="9360">
            <a:solidFill>
              <a:srgbClr val="FFFF00"/>
            </a:solidFill>
            <a:round/>
            <a:headEnd/>
            <a:tailEnd/>
          </a:ln>
        </p:spPr>
        <p:txBody>
          <a:bodyPr wrap="none" anchor="ctr">
            <a:prstTxWarp prst="textNoShape">
              <a:avLst/>
            </a:prstTxWarp>
          </a:bodyPr>
          <a:lstStyle/>
          <a:p>
            <a:endParaRPr lang="en-US"/>
          </a:p>
        </p:txBody>
      </p:sp>
      <p:cxnSp>
        <p:nvCxnSpPr>
          <p:cNvPr id="10" name="AutoShape 9"/>
          <p:cNvCxnSpPr>
            <a:cxnSpLocks noChangeShapeType="1"/>
          </p:cNvCxnSpPr>
          <p:nvPr/>
        </p:nvCxnSpPr>
        <p:spPr bwMode="auto">
          <a:xfrm flipV="1">
            <a:off x="4617720" y="2868613"/>
            <a:ext cx="457200" cy="152400"/>
          </a:xfrm>
          <a:prstGeom prst="straightConnector1">
            <a:avLst/>
          </a:prstGeom>
          <a:noFill/>
          <a:ln w="9360">
            <a:solidFill>
              <a:srgbClr val="FFFF00"/>
            </a:solidFill>
            <a:miter lim="800000"/>
            <a:headEnd/>
            <a:tailEnd type="triangle" w="med" len="med"/>
          </a:ln>
        </p:spPr>
      </p:cxnSp>
    </p:spTree>
    <p:extLst>
      <p:ext uri="{BB962C8B-B14F-4D97-AF65-F5344CB8AC3E}">
        <p14:creationId xmlns:p14="http://schemas.microsoft.com/office/powerpoint/2010/main" val="185657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Overview</a:t>
            </a:r>
          </a:p>
          <a:p>
            <a:r>
              <a:rPr lang="en-US" dirty="0"/>
              <a:t>Volume Layout Recommendations</a:t>
            </a:r>
          </a:p>
          <a:p>
            <a:r>
              <a:rPr lang="en-US" dirty="0"/>
              <a:t>SDP Structure</a:t>
            </a:r>
          </a:p>
          <a:p>
            <a:r>
              <a:rPr lang="en-US" dirty="0"/>
              <a:t>Common Paths</a:t>
            </a:r>
          </a:p>
          <a:p>
            <a:r>
              <a:rPr lang="en-US" dirty="0"/>
              <a:t>Upgrades</a:t>
            </a:r>
          </a:p>
          <a:p>
            <a:r>
              <a:rPr lang="en-US" dirty="0"/>
              <a:t>Sample Best Practices</a:t>
            </a:r>
          </a:p>
        </p:txBody>
      </p:sp>
      <p:sp>
        <p:nvSpPr>
          <p:cNvPr id="3" name="Title 2"/>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77825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Deployment and management of P4 Servers per best practices.</a:t>
            </a:r>
          </a:p>
          <a:p>
            <a:r>
              <a:rPr lang="en-US" dirty="0"/>
              <a:t>Open source software, available in </a:t>
            </a:r>
            <a:r>
              <a:rPr lang="en-US" dirty="0">
                <a:hlinkClick r:id="rId2"/>
              </a:rPr>
              <a:t>The Workshop</a:t>
            </a:r>
            <a:endParaRPr lang="en-US" dirty="0"/>
          </a:p>
          <a:p>
            <a:r>
              <a:rPr lang="en-US" dirty="0"/>
              <a:t>A collection proven Perforce administration utilities.</a:t>
            </a:r>
          </a:p>
          <a:p>
            <a:r>
              <a:rPr lang="en-US" i="1" dirty="0"/>
              <a:t>Supported by Perforce Support</a:t>
            </a:r>
          </a:p>
          <a:p>
            <a:r>
              <a:rPr lang="en-US" dirty="0"/>
              <a:t>We balance maintainability vs. functionality when making updates.</a:t>
            </a:r>
          </a:p>
        </p:txBody>
      </p:sp>
      <p:sp>
        <p:nvSpPr>
          <p:cNvPr id="3" name="Title 2"/>
          <p:cNvSpPr>
            <a:spLocks noGrp="1"/>
          </p:cNvSpPr>
          <p:nvPr>
            <p:ph type="title"/>
          </p:nvPr>
        </p:nvSpPr>
        <p:spPr/>
        <p:txBody>
          <a:bodyPr/>
          <a:lstStyle/>
          <a:p>
            <a:r>
              <a:rPr lang="en-US" dirty="0"/>
              <a:t>What the SDP Is:</a:t>
            </a:r>
          </a:p>
        </p:txBody>
      </p:sp>
    </p:spTree>
    <p:extLst>
      <p:ext uri="{BB962C8B-B14F-4D97-AF65-F5344CB8AC3E}">
        <p14:creationId xmlns:p14="http://schemas.microsoft.com/office/powerpoint/2010/main" val="19973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Volume Layout (1/2)</a:t>
            </a:r>
          </a:p>
        </p:txBody>
      </p:sp>
      <p:graphicFrame>
        <p:nvGraphicFramePr>
          <p:cNvPr id="4" name="Group 2"/>
          <p:cNvGraphicFramePr>
            <a:graphicFrameLocks noGrp="1"/>
          </p:cNvGraphicFramePr>
          <p:nvPr>
            <p:extLst>
              <p:ext uri="{D42A27DB-BD31-4B8C-83A1-F6EECF244321}">
                <p14:modId xmlns:p14="http://schemas.microsoft.com/office/powerpoint/2010/main" val="1149801819"/>
              </p:ext>
            </p:extLst>
          </p:nvPr>
        </p:nvGraphicFramePr>
        <p:xfrm>
          <a:off x="691493" y="804981"/>
          <a:ext cx="7524414" cy="3043588"/>
        </p:xfrm>
        <a:graphic>
          <a:graphicData uri="http://schemas.openxmlformats.org/drawingml/2006/table">
            <a:tbl>
              <a:tblPr/>
              <a:tblGrid>
                <a:gridCol w="1446065">
                  <a:extLst>
                    <a:ext uri="{9D8B030D-6E8A-4147-A177-3AD203B41FA5}">
                      <a16:colId xmlns:a16="http://schemas.microsoft.com/office/drawing/2014/main" val="20000"/>
                    </a:ext>
                  </a:extLst>
                </a:gridCol>
                <a:gridCol w="3117597">
                  <a:extLst>
                    <a:ext uri="{9D8B030D-6E8A-4147-A177-3AD203B41FA5}">
                      <a16:colId xmlns:a16="http://schemas.microsoft.com/office/drawing/2014/main" val="20001"/>
                    </a:ext>
                  </a:extLst>
                </a:gridCol>
                <a:gridCol w="2960752">
                  <a:extLst>
                    <a:ext uri="{9D8B030D-6E8A-4147-A177-3AD203B41FA5}">
                      <a16:colId xmlns:a16="http://schemas.microsoft.com/office/drawing/2014/main" val="20002"/>
                    </a:ext>
                  </a:extLst>
                </a:gridCol>
              </a:tblGrid>
              <a:tr h="613458">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Volume Name</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Contents &amp; Backup Notes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Performance Considerations, Sample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extLst>
                  <a:ext uri="{0D108BD9-81ED-4DB2-BD59-A6C34878D82A}">
                    <a16:rowId xmlns:a16="http://schemas.microsoft.com/office/drawing/2014/main" val="10000"/>
                  </a:ext>
                </a:extLst>
              </a:tr>
              <a:tr h="1176418">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/hxmetadata</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OR</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/hxmetadata1 and</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/hxmetadata2</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000000"/>
                          </a:solidFill>
                          <a:effectLst/>
                          <a:latin typeface="Arial" charset="0"/>
                          <a:ea typeface="Lucida Sans Unicode" charset="0"/>
                          <a:cs typeface="Lucida Sans Unicode" charset="0"/>
                        </a:rPr>
                        <a:t>DO NOT BACK UP!</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1 or 2 contains live db.* files</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other contains offline_db files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Optimize for </a:t>
                      </a:r>
                      <a:r>
                        <a:rPr kumimoji="0" lang="en-US" sz="1600" b="0" i="1" u="none" strike="noStrike" cap="none" normalizeH="0" baseline="0" dirty="0">
                          <a:ln>
                            <a:noFill/>
                          </a:ln>
                          <a:solidFill>
                            <a:srgbClr val="000000"/>
                          </a:solidFill>
                          <a:effectLst/>
                          <a:latin typeface="Arial" charset="0"/>
                          <a:ea typeface="Lucida Sans Unicode" charset="0"/>
                          <a:cs typeface="Lucida Sans Unicode" charset="0"/>
                        </a:rPr>
                        <a:t>random</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I/O.  Expect 10x to 1000x I/O demands vs. depot storage.  RAID 1+0 on XFS, 15K RPM drives or solid state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1"/>
                  </a:ext>
                </a:extLst>
              </a:tr>
              <a:tr h="879569">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hxdepots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Versioned files, checkpoints, inactive journals.  </a:t>
                      </a:r>
                      <a:r>
                        <a:rPr kumimoji="0" lang="en-US" sz="1600" b="1" i="0" u="none" strike="noStrike" cap="none" normalizeH="0" baseline="0" dirty="0">
                          <a:ln>
                            <a:noFill/>
                          </a:ln>
                          <a:solidFill>
                            <a:srgbClr val="000000"/>
                          </a:solidFill>
                          <a:effectLst/>
                          <a:latin typeface="Arial" charset="0"/>
                          <a:ea typeface="Lucida Sans Unicode" charset="0"/>
                          <a:cs typeface="Lucida Sans Unicode" charset="0"/>
                        </a:rPr>
                        <a:t>Backup this filesystem fully. </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More </a:t>
                      </a:r>
                      <a:r>
                        <a:rPr kumimoji="0" lang="en-US" sz="1600" b="0" i="1" u="none" strike="noStrike" cap="none" normalizeH="0" baseline="0" dirty="0">
                          <a:ln>
                            <a:noFill/>
                          </a:ln>
                          <a:solidFill>
                            <a:srgbClr val="000000"/>
                          </a:solidFill>
                          <a:effectLst/>
                          <a:latin typeface="Arial" charset="0"/>
                          <a:ea typeface="Lucida Sans Unicode" charset="0"/>
                          <a:cs typeface="Lucida Sans Unicode" charset="0"/>
                        </a:rPr>
                        <a:t>sequential</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I/O.  RAID5/6 on XFS. </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Growable</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SAN/NAS.</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
        <p:nvSpPr>
          <p:cNvPr id="5" name="Text Box 36"/>
          <p:cNvSpPr txBox="1">
            <a:spLocks noChangeArrowheads="1"/>
          </p:cNvSpPr>
          <p:nvPr/>
        </p:nvSpPr>
        <p:spPr bwMode="auto">
          <a:xfrm>
            <a:off x="691493" y="4112472"/>
            <a:ext cx="8008372" cy="586957"/>
          </a:xfrm>
          <a:prstGeom prst="rect">
            <a:avLst/>
          </a:prstGeom>
          <a:noFill/>
          <a:ln w="9525">
            <a:noFill/>
            <a:round/>
            <a:headEnd/>
            <a:tailEnd/>
          </a:ln>
        </p:spPr>
        <p:txBody>
          <a:bodyPr wrap="square" lIns="90000" tIns="46800" rIns="90000" bIns="46800">
            <a:prstTxWarp prst="textNoShape">
              <a:avLst/>
            </a:prstTxWarp>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dirty="0">
                <a:solidFill>
                  <a:srgbClr val="000000"/>
                </a:solidFill>
              </a:rPr>
              <a:t>Disclaimer:  Generalizations here reflect the nature of the Perforce application and typical usage.  Your mileage may vary.</a:t>
            </a:r>
            <a:endParaRPr lang="en-US" sz="1600" dirty="0">
              <a:solidFill>
                <a:srgbClr val="000000"/>
              </a:solidFill>
              <a:latin typeface="Wingdings" charset="2"/>
            </a:endParaRPr>
          </a:p>
        </p:txBody>
      </p:sp>
    </p:spTree>
    <p:extLst>
      <p:ext uri="{BB962C8B-B14F-4D97-AF65-F5344CB8AC3E}">
        <p14:creationId xmlns:p14="http://schemas.microsoft.com/office/powerpoint/2010/main" val="92695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Volume Layout (2/2)</a:t>
            </a:r>
          </a:p>
        </p:txBody>
      </p:sp>
      <p:graphicFrame>
        <p:nvGraphicFramePr>
          <p:cNvPr id="4" name="Group 2"/>
          <p:cNvGraphicFramePr>
            <a:graphicFrameLocks noGrp="1"/>
          </p:cNvGraphicFramePr>
          <p:nvPr>
            <p:extLst>
              <p:ext uri="{D42A27DB-BD31-4B8C-83A1-F6EECF244321}">
                <p14:modId xmlns:p14="http://schemas.microsoft.com/office/powerpoint/2010/main" val="2583408269"/>
              </p:ext>
            </p:extLst>
          </p:nvPr>
        </p:nvGraphicFramePr>
        <p:xfrm>
          <a:off x="439857" y="956507"/>
          <a:ext cx="7773988" cy="2995868"/>
        </p:xfrm>
        <a:graphic>
          <a:graphicData uri="http://schemas.openxmlformats.org/drawingml/2006/table">
            <a:tbl>
              <a:tblPr/>
              <a:tblGrid>
                <a:gridCol w="1404938">
                  <a:extLst>
                    <a:ext uri="{9D8B030D-6E8A-4147-A177-3AD203B41FA5}">
                      <a16:colId xmlns:a16="http://schemas.microsoft.com/office/drawing/2014/main" val="20000"/>
                    </a:ext>
                  </a:extLst>
                </a:gridCol>
                <a:gridCol w="3309937">
                  <a:extLst>
                    <a:ext uri="{9D8B030D-6E8A-4147-A177-3AD203B41FA5}">
                      <a16:colId xmlns:a16="http://schemas.microsoft.com/office/drawing/2014/main" val="20001"/>
                    </a:ext>
                  </a:extLst>
                </a:gridCol>
                <a:gridCol w="3059113">
                  <a:extLst>
                    <a:ext uri="{9D8B030D-6E8A-4147-A177-3AD203B41FA5}">
                      <a16:colId xmlns:a16="http://schemas.microsoft.com/office/drawing/2014/main" val="20002"/>
                    </a:ext>
                  </a:extLst>
                </a:gridCol>
              </a:tblGrid>
              <a:tr h="866775">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Volume Name</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a:ln>
                            <a:noFill/>
                          </a:ln>
                          <a:solidFill>
                            <a:srgbClr val="FFFFFF"/>
                          </a:solidFill>
                          <a:effectLst/>
                          <a:latin typeface="Arial" charset="0"/>
                          <a:ea typeface="Lucida Sans Unicode" charset="0"/>
                          <a:cs typeface="Lucida Sans Unicode" charset="0"/>
                        </a:rPr>
                        <a:t>Contents &amp; Backup Notes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a:ln>
                            <a:noFill/>
                          </a:ln>
                          <a:solidFill>
                            <a:srgbClr val="FFFFFF"/>
                          </a:solidFill>
                          <a:effectLst/>
                          <a:latin typeface="Arial" charset="0"/>
                          <a:ea typeface="Lucida Sans Unicode" charset="0"/>
                          <a:cs typeface="Lucida Sans Unicode" charset="0"/>
                        </a:rPr>
                        <a:t>Performance Considerations, Sample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extLst>
                  <a:ext uri="{0D108BD9-81ED-4DB2-BD59-A6C34878D82A}">
                    <a16:rowId xmlns:a16="http://schemas.microsoft.com/office/drawing/2014/main" val="10000"/>
                  </a:ext>
                </a:extLst>
              </a:tr>
              <a:tr h="733425">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a:ln>
                            <a:noFill/>
                          </a:ln>
                          <a:solidFill>
                            <a:srgbClr val="000000"/>
                          </a:solidFill>
                          <a:effectLst/>
                          <a:latin typeface="Arial" charset="0"/>
                          <a:ea typeface="Lucida Sans Unicode" charset="0"/>
                          <a:cs typeface="Lucida Sans Unicode" charset="0"/>
                        </a:rPr>
                        <a:t>/</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Backup per local policy.  Contains the /p4 with symlinks to volumes. If using /opt/perforce, contains admin utilities and scripts.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Lucida Sans Unicode" charset="0"/>
                        <a:cs typeface="Lucida Sans Unicode" charset="0"/>
                      </a:endParaRPr>
                    </a:p>
                  </a:txBody>
                  <a:tcPr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1"/>
                  </a:ext>
                </a:extLst>
              </a:tr>
              <a:tr h="1160463">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err="1">
                          <a:ln>
                            <a:noFill/>
                          </a:ln>
                          <a:solidFill>
                            <a:srgbClr val="000000"/>
                          </a:solidFill>
                          <a:effectLst/>
                          <a:latin typeface="Arial" charset="0"/>
                          <a:ea typeface="Lucida Sans Unicode" charset="0"/>
                          <a:cs typeface="Lucida Sans Unicode" charset="0"/>
                        </a:rPr>
                        <a:t>hxlogs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Contains active journal and server log.  Backup optional; exclude active journal</a:t>
                      </a:r>
                      <a:r>
                        <a:rPr kumimoji="0" lang="en-US" sz="1600" b="0" i="0" u="none" strike="noStrike" cap="none" normalizeH="0" baseline="3000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High performance needs.  RAID 1+0 on XFS, DAS w/15K drives.</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1121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Apply Volume Layout to optimize for performance and reduce risk of data loss</a:t>
            </a:r>
          </a:p>
          <a:p>
            <a:r>
              <a:rPr lang="en-US" dirty="0"/>
              <a:t>Simplify Backup:  Only one volume (/</a:t>
            </a:r>
            <a:r>
              <a:rPr lang="en-US" dirty="0" err="1"/>
              <a:t>hxdepots</a:t>
            </a:r>
            <a:r>
              <a:rPr lang="en-US" dirty="0"/>
              <a:t>) to back up.</a:t>
            </a:r>
          </a:p>
          <a:p>
            <a:r>
              <a:rPr lang="en-US" dirty="0"/>
              <a:t>Provide </a:t>
            </a:r>
            <a:r>
              <a:rPr lang="en-US" dirty="0" err="1"/>
              <a:t>SysAdmin</a:t>
            </a:r>
            <a:r>
              <a:rPr lang="en-US" dirty="0"/>
              <a:t>/IT view of Physical Layout</a:t>
            </a:r>
          </a:p>
          <a:p>
            <a:r>
              <a:rPr lang="en-US" dirty="0"/>
              <a:t>Provide App Admin with app-centric view</a:t>
            </a:r>
          </a:p>
          <a:p>
            <a:r>
              <a:rPr lang="en-US" dirty="0"/>
              <a:t>Simplify Failover Automation</a:t>
            </a:r>
          </a:p>
          <a:p>
            <a:r>
              <a:rPr lang="en-US" dirty="0"/>
              <a:t>Simplify Upgrades</a:t>
            </a:r>
          </a:p>
        </p:txBody>
      </p:sp>
      <p:sp>
        <p:nvSpPr>
          <p:cNvPr id="3" name="Title 2"/>
          <p:cNvSpPr>
            <a:spLocks noGrp="1"/>
          </p:cNvSpPr>
          <p:nvPr>
            <p:ph type="title"/>
          </p:nvPr>
        </p:nvSpPr>
        <p:spPr/>
        <p:txBody>
          <a:bodyPr/>
          <a:lstStyle/>
          <a:p>
            <a:r>
              <a:rPr lang="en-US" dirty="0"/>
              <a:t>SDP Structure Goals</a:t>
            </a:r>
          </a:p>
        </p:txBody>
      </p:sp>
    </p:spTree>
    <p:extLst>
      <p:ext uri="{BB962C8B-B14F-4D97-AF65-F5344CB8AC3E}">
        <p14:creationId xmlns:p14="http://schemas.microsoft.com/office/powerpoint/2010/main" val="55000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Physical Layout</a:t>
            </a:r>
          </a:p>
        </p:txBody>
      </p:sp>
      <p:sp>
        <p:nvSpPr>
          <p:cNvPr id="4" name="Can 3"/>
          <p:cNvSpPr>
            <a:spLocks noChangeArrowheads="1"/>
          </p:cNvSpPr>
          <p:nvPr/>
        </p:nvSpPr>
        <p:spPr bwMode="auto">
          <a:xfrm>
            <a:off x="6412675" y="3624381"/>
            <a:ext cx="2438400" cy="10668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a:t>/OS</a:t>
            </a:r>
          </a:p>
        </p:txBody>
      </p:sp>
      <p:sp>
        <p:nvSpPr>
          <p:cNvPr id="5" name="Can 4"/>
          <p:cNvSpPr>
            <a:spLocks noChangeArrowheads="1"/>
          </p:cNvSpPr>
          <p:nvPr/>
        </p:nvSpPr>
        <p:spPr bwMode="auto">
          <a:xfrm>
            <a:off x="6412675" y="27099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a:t>/</a:t>
            </a:r>
            <a:r>
              <a:rPr lang="en-US" dirty="0" err="1"/>
              <a:t>hxlogs</a:t>
            </a:r>
            <a:endParaRPr lang="en-US" dirty="0"/>
          </a:p>
        </p:txBody>
      </p:sp>
      <p:sp>
        <p:nvSpPr>
          <p:cNvPr id="6" name="Text Box 2"/>
          <p:cNvSpPr txBox="1">
            <a:spLocks noChangeArrowheads="1"/>
          </p:cNvSpPr>
          <p:nvPr/>
        </p:nvSpPr>
        <p:spPr bwMode="auto">
          <a:xfrm>
            <a:off x="469075" y="804981"/>
            <a:ext cx="4067298" cy="16764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hxdepots</a:t>
            </a:r>
            <a:r>
              <a:rPr lang="en-US" sz="1800" dirty="0">
                <a:solidFill>
                  <a:srgbClr val="000000"/>
                </a:solidFill>
                <a:latin typeface="Courier New" charset="0"/>
              </a:rPr>
              <a:t>/p4/1/checkpoints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/hxdepots/p4/1/depots</a:t>
            </a:r>
          </a:p>
        </p:txBody>
      </p:sp>
      <p:sp>
        <p:nvSpPr>
          <p:cNvPr id="7" name="Can 6"/>
          <p:cNvSpPr>
            <a:spLocks noChangeArrowheads="1"/>
          </p:cNvSpPr>
          <p:nvPr/>
        </p:nvSpPr>
        <p:spPr bwMode="auto">
          <a:xfrm>
            <a:off x="6412675" y="17955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a:t>/</a:t>
            </a:r>
            <a:r>
              <a:rPr lang="en-US" dirty="0" err="1"/>
              <a:t>hxmetadata</a:t>
            </a:r>
            <a:endParaRPr lang="en-US" dirty="0"/>
          </a:p>
          <a:p>
            <a:endParaRPr lang="en-US" dirty="0"/>
          </a:p>
          <a:p>
            <a:r>
              <a:rPr lang="en-US" dirty="0"/>
              <a:t>Or /hxmetadata1 &amp; 2</a:t>
            </a:r>
          </a:p>
        </p:txBody>
      </p:sp>
      <p:sp>
        <p:nvSpPr>
          <p:cNvPr id="8" name="Can 7"/>
          <p:cNvSpPr>
            <a:spLocks noChangeArrowheads="1"/>
          </p:cNvSpPr>
          <p:nvPr/>
        </p:nvSpPr>
        <p:spPr bwMode="auto">
          <a:xfrm>
            <a:off x="6412675" y="8811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a:t>/</a:t>
            </a:r>
            <a:r>
              <a:rPr lang="en-US" dirty="0" err="1"/>
              <a:t>hxdepots</a:t>
            </a:r>
            <a:endParaRPr lang="en-US" dirty="0"/>
          </a:p>
          <a:p>
            <a:r>
              <a:rPr lang="en-US" dirty="0"/>
              <a:t>If needed, extra volumes:</a:t>
            </a:r>
          </a:p>
          <a:p>
            <a:r>
              <a:rPr lang="en-US" dirty="0"/>
              <a:t>/hxdepots-2, etc.</a:t>
            </a:r>
          </a:p>
        </p:txBody>
      </p:sp>
      <p:sp>
        <p:nvSpPr>
          <p:cNvPr id="9" name="Text Box 2"/>
          <p:cNvSpPr txBox="1">
            <a:spLocks noChangeArrowheads="1"/>
          </p:cNvSpPr>
          <p:nvPr/>
        </p:nvSpPr>
        <p:spPr bwMode="auto">
          <a:xfrm>
            <a:off x="469074" y="2481381"/>
            <a:ext cx="4067299" cy="10668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hxmetadata</a:t>
            </a:r>
            <a:r>
              <a:rPr lang="en-US" sz="1800" dirty="0">
                <a:solidFill>
                  <a:srgbClr val="000000"/>
                </a:solidFill>
                <a:latin typeface="Courier New" charset="0"/>
              </a:rPr>
              <a:t>/p4/1/db1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hxmetadata</a:t>
            </a:r>
            <a:r>
              <a:rPr lang="en-US" sz="1800" dirty="0">
                <a:solidFill>
                  <a:srgbClr val="000000"/>
                </a:solidFill>
                <a:latin typeface="Courier New" charset="0"/>
              </a:rPr>
              <a:t>/p4/1/db2</a:t>
            </a:r>
          </a:p>
        </p:txBody>
      </p:sp>
      <p:sp>
        <p:nvSpPr>
          <p:cNvPr id="10" name="Text Box 2"/>
          <p:cNvSpPr txBox="1">
            <a:spLocks noChangeArrowheads="1"/>
          </p:cNvSpPr>
          <p:nvPr/>
        </p:nvSpPr>
        <p:spPr bwMode="auto">
          <a:xfrm>
            <a:off x="469075" y="3548181"/>
            <a:ext cx="4067298" cy="8382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hxlogs</a:t>
            </a:r>
            <a:r>
              <a:rPr lang="en-US" sz="1800" dirty="0">
                <a:solidFill>
                  <a:srgbClr val="000000"/>
                </a:solidFill>
                <a:latin typeface="Courier New" charset="0"/>
              </a:rPr>
              <a:t>/p4/1/</a:t>
            </a:r>
            <a:r>
              <a:rPr lang="en-US" sz="1800" dirty="0" err="1">
                <a:solidFill>
                  <a:srgbClr val="000000"/>
                </a:solidFill>
                <a:latin typeface="Courier New" charset="0"/>
              </a:rPr>
              <a:t>hxlogs</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a:t>
            </a:r>
            <a:r>
              <a:rPr lang="en-US" sz="1800" dirty="0" err="1">
                <a:solidFill>
                  <a:srgbClr val="000000"/>
                </a:solidFill>
                <a:latin typeface="Courier New" charset="0"/>
              </a:rPr>
              <a:t>hxlogs</a:t>
            </a:r>
            <a:r>
              <a:rPr lang="en-US" sz="1800" dirty="0">
                <a:solidFill>
                  <a:srgbClr val="000000"/>
                </a:solidFill>
                <a:latin typeface="Courier New" charset="0"/>
              </a:rPr>
              <a:t>/p4/1/</a:t>
            </a:r>
            <a:r>
              <a:rPr lang="en-US" sz="1800" dirty="0" err="1">
                <a:solidFill>
                  <a:srgbClr val="000000"/>
                </a:solidFill>
                <a:latin typeface="Courier New" charset="0"/>
              </a:rPr>
              <a:t>tmp</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cxnSp>
        <p:nvCxnSpPr>
          <p:cNvPr id="11" name="Elbow Connector 10"/>
          <p:cNvCxnSpPr>
            <a:cxnSpLocks noChangeShapeType="1"/>
            <a:stCxn id="6" idx="3"/>
          </p:cNvCxnSpPr>
          <p:nvPr/>
        </p:nvCxnSpPr>
        <p:spPr bwMode="auto">
          <a:xfrm flipV="1">
            <a:off x="4536373" y="1626919"/>
            <a:ext cx="1876302" cy="16262"/>
          </a:xfrm>
          <a:prstGeom prst="bentConnector3">
            <a:avLst>
              <a:gd name="adj1" fmla="val 50000"/>
            </a:avLst>
          </a:prstGeom>
          <a:noFill/>
          <a:ln w="9525">
            <a:solidFill>
              <a:schemeClr val="tx1"/>
            </a:solidFill>
            <a:round/>
            <a:headEnd/>
            <a:tailEnd/>
          </a:ln>
        </p:spPr>
      </p:cxnSp>
      <p:cxnSp>
        <p:nvCxnSpPr>
          <p:cNvPr id="12" name="Elbow Connector 11"/>
          <p:cNvCxnSpPr>
            <a:cxnSpLocks noChangeShapeType="1"/>
            <a:stCxn id="10" idx="3"/>
            <a:endCxn id="5" idx="2"/>
          </p:cNvCxnSpPr>
          <p:nvPr/>
        </p:nvCxnSpPr>
        <p:spPr bwMode="auto">
          <a:xfrm flipV="1">
            <a:off x="4536373" y="3319581"/>
            <a:ext cx="1876302" cy="647700"/>
          </a:xfrm>
          <a:prstGeom prst="bentConnector3">
            <a:avLst>
              <a:gd name="adj1" fmla="val 50000"/>
            </a:avLst>
          </a:prstGeom>
          <a:noFill/>
          <a:ln w="9525">
            <a:solidFill>
              <a:schemeClr val="tx1"/>
            </a:solidFill>
            <a:round/>
            <a:headEnd/>
            <a:tailEnd/>
          </a:ln>
        </p:spPr>
      </p:cxnSp>
      <p:cxnSp>
        <p:nvCxnSpPr>
          <p:cNvPr id="13" name="Elbow Connector 12"/>
          <p:cNvCxnSpPr>
            <a:cxnSpLocks noChangeShapeType="1"/>
            <a:stCxn id="9" idx="3"/>
            <a:endCxn id="7" idx="2"/>
          </p:cNvCxnSpPr>
          <p:nvPr/>
        </p:nvCxnSpPr>
        <p:spPr bwMode="auto">
          <a:xfrm flipV="1">
            <a:off x="4536373" y="2405181"/>
            <a:ext cx="1876302" cy="609600"/>
          </a:xfrm>
          <a:prstGeom prst="bentConnector3">
            <a:avLst>
              <a:gd name="adj1" fmla="val 50000"/>
            </a:avLst>
          </a:prstGeom>
          <a:noFill/>
          <a:ln w="9525">
            <a:solidFill>
              <a:schemeClr val="tx1"/>
            </a:solidFill>
            <a:round/>
            <a:headEnd/>
            <a:tailEnd/>
          </a:ln>
        </p:spPr>
      </p:cxnSp>
      <p:sp>
        <p:nvSpPr>
          <p:cNvPr id="14" name="Text Box 2"/>
          <p:cNvSpPr txBox="1">
            <a:spLocks noChangeArrowheads="1"/>
          </p:cNvSpPr>
          <p:nvPr/>
        </p:nvSpPr>
        <p:spPr bwMode="auto">
          <a:xfrm>
            <a:off x="469073" y="4386381"/>
            <a:ext cx="4067299" cy="3048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/p4</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 </a:t>
            </a:r>
          </a:p>
        </p:txBody>
      </p:sp>
      <p:cxnSp>
        <p:nvCxnSpPr>
          <p:cNvPr id="15" name="Elbow Connector 14"/>
          <p:cNvCxnSpPr>
            <a:cxnSpLocks noChangeShapeType="1"/>
            <a:stCxn id="14" idx="3"/>
            <a:endCxn id="4" idx="2"/>
          </p:cNvCxnSpPr>
          <p:nvPr/>
        </p:nvCxnSpPr>
        <p:spPr bwMode="auto">
          <a:xfrm flipV="1">
            <a:off x="4536372" y="4157781"/>
            <a:ext cx="1876303" cy="381000"/>
          </a:xfrm>
          <a:prstGeom prst="bentConnector3">
            <a:avLst>
              <a:gd name="adj1" fmla="val 50000"/>
            </a:avLst>
          </a:prstGeom>
          <a:noFill/>
          <a:ln w="9525">
            <a:solidFill>
              <a:schemeClr val="tx1"/>
            </a:solidFill>
            <a:round/>
            <a:headEnd/>
            <a:tailEnd/>
          </a:ln>
        </p:spPr>
      </p:cxnSp>
      <p:sp>
        <p:nvSpPr>
          <p:cNvPr id="16" name="Text Box 2"/>
          <p:cNvSpPr txBox="1">
            <a:spLocks noChangeArrowheads="1"/>
          </p:cNvSpPr>
          <p:nvPr/>
        </p:nvSpPr>
        <p:spPr bwMode="auto">
          <a:xfrm>
            <a:off x="7784275" y="5300781"/>
            <a:ext cx="914400" cy="685800"/>
          </a:xfrm>
          <a:prstGeom prst="rect">
            <a:avLst/>
          </a:prstGeom>
          <a:noFill/>
          <a:ln w="9525">
            <a:no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 </a:t>
            </a:r>
          </a:p>
        </p:txBody>
      </p:sp>
    </p:spTree>
    <p:extLst>
      <p:ext uri="{BB962C8B-B14F-4D97-AF65-F5344CB8AC3E}">
        <p14:creationId xmlns:p14="http://schemas.microsoft.com/office/powerpoint/2010/main" val="47749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accel="50000" decel="5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0-#ppt_h/2"/>
                                          </p:val>
                                        </p:tav>
                                        <p:tav tm="100000">
                                          <p:val>
                                            <p:strVal val="#ppt_y"/>
                                          </p:val>
                                        </p:tav>
                                      </p:tavLst>
                                    </p:anim>
                                  </p:childTnLst>
                                </p:cTn>
                              </p:par>
                              <p:par>
                                <p:cTn id="13" presetID="2" presetClass="entr" presetSubtype="1" accel="50000" decel="5000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accel="50000" decel="5000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0-#ppt_h/2"/>
                                          </p:val>
                                        </p:tav>
                                        <p:tav tm="100000">
                                          <p:val>
                                            <p:strVal val="#ppt_y"/>
                                          </p:val>
                                        </p:tav>
                                      </p:tavLst>
                                    </p:anim>
                                  </p:childTnLst>
                                </p:cTn>
                              </p:par>
                              <p:par>
                                <p:cTn id="23" presetID="2" presetClass="entr" presetSubtype="1" accel="50000" decel="5000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0-#ppt_h/2"/>
                                          </p:val>
                                        </p:tav>
                                        <p:tav tm="100000">
                                          <p:val>
                                            <p:strVal val="#ppt_y"/>
                                          </p:val>
                                        </p:tav>
                                      </p:tavLst>
                                    </p:anim>
                                  </p:childTnLst>
                                </p:cTn>
                              </p:par>
                              <p:par>
                                <p:cTn id="27" presetID="2" presetClass="entr" presetSubtype="1" accel="50000" decel="5000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accel="50000" decel="5000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0-#ppt_h/2"/>
                                          </p:val>
                                        </p:tav>
                                        <p:tav tm="100000">
                                          <p:val>
                                            <p:strVal val="#ppt_y"/>
                                          </p:val>
                                        </p:tav>
                                      </p:tavLst>
                                    </p:anim>
                                  </p:childTnLst>
                                </p:cTn>
                              </p:par>
                              <p:par>
                                <p:cTn id="37" presetID="2" presetClass="entr" presetSubtype="1" accel="50000" decel="5000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0-#ppt_h/2"/>
                                          </p:val>
                                        </p:tav>
                                        <p:tav tm="100000">
                                          <p:val>
                                            <p:strVal val="#ppt_y"/>
                                          </p:val>
                                        </p:tav>
                                      </p:tavLst>
                                    </p:anim>
                                  </p:childTnLst>
                                </p:cTn>
                              </p:par>
                              <p:par>
                                <p:cTn id="41" presetID="2" presetClass="entr" presetSubtype="1" accel="50000" decel="5000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accel="50000" decel="5000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0-#ppt_h/2"/>
                                          </p:val>
                                        </p:tav>
                                        <p:tav tm="100000">
                                          <p:val>
                                            <p:strVal val="#ppt_y"/>
                                          </p:val>
                                        </p:tav>
                                      </p:tavLst>
                                    </p:anim>
                                  </p:childTnLst>
                                </p:cTn>
                              </p:par>
                              <p:par>
                                <p:cTn id="51" presetID="2" presetClass="entr" presetSubtype="1" accel="50000" decel="50000" fill="hold"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par>
                                <p:cTn id="55" presetID="2" presetClass="entr" presetSubtype="1" accel="50000" decel="5000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fill="hold"/>
                                        <p:tgtEl>
                                          <p:spTgt spid="6"/>
                                        </p:tgtEl>
                                        <p:attrNameLst>
                                          <p:attrName>ppt_x</p:attrName>
                                        </p:attrNameLst>
                                      </p:cBhvr>
                                      <p:tavLst>
                                        <p:tav tm="0">
                                          <p:val>
                                            <p:strVal val="#ppt_x"/>
                                          </p:val>
                                        </p:tav>
                                        <p:tav tm="100000">
                                          <p:val>
                                            <p:strVal val="#ppt_x"/>
                                          </p:val>
                                        </p:tav>
                                      </p:tavLst>
                                    </p:anim>
                                    <p:anim calcmode="lin" valueType="num">
                                      <p:cBhvr additive="base">
                                        <p:cTn id="58" dur="500" fill="hold"/>
                                        <p:tgtEl>
                                          <p:spTgt spid="6"/>
                                        </p:tgtEl>
                                        <p:attrNameLst>
                                          <p:attrName>ppt_y</p:attrName>
                                        </p:attrNameLst>
                                      </p:cBhvr>
                                      <p:tavLst>
                                        <p:tav tm="0">
                                          <p:val>
                                            <p:strVal val="0-#ppt_h/2"/>
                                          </p:val>
                                        </p:tav>
                                        <p:tav tm="100000">
                                          <p:val>
                                            <p:strVal val="#ppt_y"/>
                                          </p:val>
                                        </p:tav>
                                      </p:tavLst>
                                    </p:anim>
                                  </p:childTnLst>
                                </p:cTn>
                              </p:par>
                              <p:par>
                                <p:cTn id="59" presetID="2" presetClass="entr" presetSubtype="1" accel="50000" decel="5000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4" grpId="0" animBg="1"/>
      <p:bldP spid="16" grpId="0"/>
      <p:bldP spid="1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Logical View</a:t>
            </a:r>
          </a:p>
        </p:txBody>
      </p:sp>
      <p:sp>
        <p:nvSpPr>
          <p:cNvPr id="4" name="Text Box 2"/>
          <p:cNvSpPr txBox="1">
            <a:spLocks noChangeArrowheads="1"/>
          </p:cNvSpPr>
          <p:nvPr/>
        </p:nvSpPr>
        <p:spPr bwMode="auto">
          <a:xfrm>
            <a:off x="3390900" y="914613"/>
            <a:ext cx="4927600" cy="1341259"/>
          </a:xfrm>
          <a:prstGeom prst="rect">
            <a:avLst/>
          </a:prstGeom>
          <a:noFill/>
          <a:ln w="9525">
            <a:solidFill>
              <a:srgbClr val="008000"/>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err="1">
                <a:solidFill>
                  <a:srgbClr val="008000"/>
                </a:solidFill>
                <a:latin typeface="Courier New" charset="0"/>
              </a:rPr>
              <a:t>hxdepots</a:t>
            </a:r>
            <a:r>
              <a:rPr lang="en-US" sz="1800" dirty="0">
                <a:solidFill>
                  <a:srgbClr val="008000"/>
                </a:solidFill>
                <a:latin typeface="Courier New" charset="0"/>
              </a:rPr>
              <a:t>/p4/1/checkpoints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err="1">
                <a:solidFill>
                  <a:srgbClr val="008000"/>
                </a:solidFill>
                <a:latin typeface="Courier New" charset="0"/>
              </a:rPr>
              <a:t>hxdepots</a:t>
            </a:r>
            <a:r>
              <a:rPr lang="en-US" sz="1800" dirty="0">
                <a:solidFill>
                  <a:srgbClr val="008000"/>
                </a:solidFill>
                <a:latin typeface="Courier New" charset="0"/>
              </a:rPr>
              <a:t>/p4/1/depots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err="1">
                <a:solidFill>
                  <a:srgbClr val="008000"/>
                </a:solidFill>
                <a:latin typeface="Courier New" charset="0"/>
              </a:rPr>
              <a:t>hxdepots</a:t>
            </a:r>
            <a:r>
              <a:rPr lang="en-US" sz="1800" dirty="0">
                <a:solidFill>
                  <a:srgbClr val="008000"/>
                </a:solidFill>
                <a:latin typeface="Courier New" charset="0"/>
              </a:rPr>
              <a:t>/p4/common</a:t>
            </a:r>
          </a:p>
        </p:txBody>
      </p:sp>
      <p:sp>
        <p:nvSpPr>
          <p:cNvPr id="5" name="Text Box 2"/>
          <p:cNvSpPr txBox="1">
            <a:spLocks noChangeArrowheads="1"/>
          </p:cNvSpPr>
          <p:nvPr/>
        </p:nvSpPr>
        <p:spPr bwMode="auto">
          <a:xfrm>
            <a:off x="3390900" y="2259601"/>
            <a:ext cx="4927600" cy="914400"/>
          </a:xfrm>
          <a:prstGeom prst="rect">
            <a:avLst/>
          </a:prstGeom>
          <a:noFill/>
          <a:ln w="9525">
            <a:solidFill>
              <a:srgbClr val="3366FF"/>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err="1">
                <a:solidFill>
                  <a:srgbClr val="3366FF"/>
                </a:solidFill>
                <a:latin typeface="Courier New" charset="0"/>
              </a:rPr>
              <a:t>hxmetadata</a:t>
            </a:r>
            <a:r>
              <a:rPr lang="en-US" sz="1800" dirty="0">
                <a:solidFill>
                  <a:srgbClr val="3366FF"/>
                </a:solidFill>
                <a:latin typeface="Courier New" charset="0"/>
              </a:rPr>
              <a:t>/p4/1/db1 (or db2)</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err="1">
                <a:solidFill>
                  <a:srgbClr val="3366FF"/>
                </a:solidFill>
                <a:latin typeface="Courier New" charset="0"/>
              </a:rPr>
              <a:t>hxmetadata</a:t>
            </a:r>
            <a:r>
              <a:rPr lang="en-US" sz="1800" dirty="0">
                <a:solidFill>
                  <a:srgbClr val="3366FF"/>
                </a:solidFill>
                <a:latin typeface="Courier New" charset="0"/>
              </a:rPr>
              <a:t>/p4/1/db2 (or db1)</a:t>
            </a:r>
          </a:p>
        </p:txBody>
      </p:sp>
      <p:sp>
        <p:nvSpPr>
          <p:cNvPr id="6" name="Text Box 2"/>
          <p:cNvSpPr txBox="1">
            <a:spLocks noChangeArrowheads="1"/>
          </p:cNvSpPr>
          <p:nvPr/>
        </p:nvSpPr>
        <p:spPr bwMode="auto">
          <a:xfrm>
            <a:off x="3390900" y="3885746"/>
            <a:ext cx="4927600" cy="914400"/>
          </a:xfrm>
          <a:prstGeom prst="rect">
            <a:avLst/>
          </a:prstGeom>
          <a:noFill/>
          <a:ln w="9525">
            <a:solidFill>
              <a:srgbClr val="FF6600"/>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err="1">
                <a:solidFill>
                  <a:srgbClr val="FF6600"/>
                </a:solidFill>
                <a:latin typeface="Courier New" charset="0"/>
              </a:rPr>
              <a:t>hxlogs</a:t>
            </a:r>
            <a:r>
              <a:rPr lang="en-US" sz="1800" dirty="0">
                <a:solidFill>
                  <a:srgbClr val="FF6600"/>
                </a:solidFill>
                <a:latin typeface="Courier New" charset="0"/>
              </a:rPr>
              <a:t>/p4/1/</a:t>
            </a:r>
            <a:r>
              <a:rPr lang="en-US" sz="1800" dirty="0" err="1">
                <a:solidFill>
                  <a:srgbClr val="FF6600"/>
                </a:solidFill>
                <a:latin typeface="Courier New" charset="0"/>
              </a:rPr>
              <a:t>hxlogs</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err="1">
                <a:solidFill>
                  <a:srgbClr val="FF6600"/>
                </a:solidFill>
                <a:latin typeface="Courier New" charset="0"/>
              </a:rPr>
              <a:t>hxlogs</a:t>
            </a:r>
            <a:r>
              <a:rPr lang="en-US" sz="1800" dirty="0">
                <a:solidFill>
                  <a:srgbClr val="FF6600"/>
                </a:solidFill>
                <a:latin typeface="Courier New" charset="0"/>
              </a:rPr>
              <a:t>/p4/1/</a:t>
            </a:r>
            <a:r>
              <a:rPr lang="en-US" sz="1800" dirty="0" err="1">
                <a:solidFill>
                  <a:srgbClr val="FF6600"/>
                </a:solidFill>
                <a:latin typeface="Courier New" charset="0"/>
              </a:rPr>
              <a:t>tmp</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sp>
        <p:nvSpPr>
          <p:cNvPr id="7" name="Text Box 2"/>
          <p:cNvSpPr txBox="1">
            <a:spLocks noChangeArrowheads="1"/>
          </p:cNvSpPr>
          <p:nvPr/>
        </p:nvSpPr>
        <p:spPr bwMode="auto">
          <a:xfrm>
            <a:off x="317500" y="901963"/>
            <a:ext cx="2895600" cy="3810000"/>
          </a:xfrm>
          <a:prstGeom prst="rect">
            <a:avLst/>
          </a:prstGeom>
          <a:noFill/>
          <a:ln w="9525">
            <a:solidFill>
              <a:schemeClr val="tx1"/>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/p4/1/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r>
              <a:rPr lang="en-US" sz="1800" dirty="0">
                <a:solidFill>
                  <a:srgbClr val="008000"/>
                </a:solidFill>
                <a:latin typeface="Courier New" charset="0"/>
              </a:rPr>
              <a:t>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a:solidFill>
                  <a:srgbClr val="3366FF"/>
                </a:solidFill>
                <a:latin typeface="Courier New" charset="0"/>
              </a:rPr>
              <a:t>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err="1">
                <a:solidFill>
                  <a:srgbClr val="3366FF"/>
                </a:solidFill>
                <a:latin typeface="Courier New" charset="0"/>
              </a:rPr>
              <a:t>offline_db</a:t>
            </a:r>
            <a:endParaRPr lang="en-US" sz="1800" dirty="0">
              <a:solidFill>
                <a:srgbClr val="3366FF"/>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logs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err="1">
                <a:solidFill>
                  <a:srgbClr val="FF6600"/>
                </a:solidFill>
                <a:latin typeface="Courier New" charset="0"/>
              </a:rPr>
              <a:t>tmp</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/p4/common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cxnSp>
        <p:nvCxnSpPr>
          <p:cNvPr id="8" name="Straight Arrow Connector 17"/>
          <p:cNvCxnSpPr>
            <a:cxnSpLocks noChangeShapeType="1"/>
          </p:cNvCxnSpPr>
          <p:nvPr/>
        </p:nvCxnSpPr>
        <p:spPr bwMode="auto">
          <a:xfrm flipV="1">
            <a:off x="2370667" y="1149224"/>
            <a:ext cx="1456266" cy="295913"/>
          </a:xfrm>
          <a:prstGeom prst="straightConnector1">
            <a:avLst/>
          </a:prstGeom>
          <a:noFill/>
          <a:ln w="9525">
            <a:solidFill>
              <a:srgbClr val="008000"/>
            </a:solidFill>
            <a:round/>
            <a:headEnd/>
            <a:tailEnd type="arrow" w="med" len="med"/>
          </a:ln>
        </p:spPr>
      </p:cxnSp>
      <p:cxnSp>
        <p:nvCxnSpPr>
          <p:cNvPr id="9" name="Straight Arrow Connector 31"/>
          <p:cNvCxnSpPr>
            <a:cxnSpLocks noChangeShapeType="1"/>
          </p:cNvCxnSpPr>
          <p:nvPr/>
        </p:nvCxnSpPr>
        <p:spPr bwMode="auto">
          <a:xfrm flipV="1">
            <a:off x="1676400" y="1521585"/>
            <a:ext cx="2150533" cy="306761"/>
          </a:xfrm>
          <a:prstGeom prst="straightConnector1">
            <a:avLst/>
          </a:prstGeom>
          <a:noFill/>
          <a:ln w="9525">
            <a:solidFill>
              <a:srgbClr val="008000"/>
            </a:solidFill>
            <a:round/>
            <a:headEnd/>
            <a:tailEnd type="arrow" w="med" len="med"/>
          </a:ln>
        </p:spPr>
      </p:cxnSp>
      <p:cxnSp>
        <p:nvCxnSpPr>
          <p:cNvPr id="12" name="Straight Arrow Connector 38"/>
          <p:cNvCxnSpPr>
            <a:cxnSpLocks noChangeShapeType="1"/>
          </p:cNvCxnSpPr>
          <p:nvPr/>
        </p:nvCxnSpPr>
        <p:spPr bwMode="auto">
          <a:xfrm>
            <a:off x="1456267" y="2255872"/>
            <a:ext cx="2481946" cy="207928"/>
          </a:xfrm>
          <a:prstGeom prst="straightConnector1">
            <a:avLst/>
          </a:prstGeom>
          <a:noFill/>
          <a:ln w="9525">
            <a:solidFill>
              <a:srgbClr val="3366FF"/>
            </a:solidFill>
            <a:round/>
            <a:headEnd/>
            <a:tailEnd type="arrow" w="med" len="med"/>
          </a:ln>
        </p:spPr>
      </p:cxnSp>
      <p:cxnSp>
        <p:nvCxnSpPr>
          <p:cNvPr id="13" name="Straight Arrow Connector 44"/>
          <p:cNvCxnSpPr>
            <a:cxnSpLocks noChangeShapeType="1"/>
          </p:cNvCxnSpPr>
          <p:nvPr/>
        </p:nvCxnSpPr>
        <p:spPr bwMode="auto">
          <a:xfrm>
            <a:off x="2222500" y="2587158"/>
            <a:ext cx="1714500" cy="254373"/>
          </a:xfrm>
          <a:prstGeom prst="straightConnector1">
            <a:avLst/>
          </a:prstGeom>
          <a:noFill/>
          <a:ln w="9525">
            <a:solidFill>
              <a:srgbClr val="3366FF"/>
            </a:solidFill>
            <a:round/>
            <a:headEnd/>
            <a:tailEnd type="arrow" w="med" len="med"/>
          </a:ln>
        </p:spPr>
      </p:cxnSp>
      <p:cxnSp>
        <p:nvCxnSpPr>
          <p:cNvPr id="14" name="Straight Arrow Connector 48"/>
          <p:cNvCxnSpPr>
            <a:cxnSpLocks noChangeShapeType="1"/>
          </p:cNvCxnSpPr>
          <p:nvPr/>
        </p:nvCxnSpPr>
        <p:spPr bwMode="auto">
          <a:xfrm>
            <a:off x="1456267" y="3040871"/>
            <a:ext cx="2470573" cy="1040065"/>
          </a:xfrm>
          <a:prstGeom prst="straightConnector1">
            <a:avLst/>
          </a:prstGeom>
          <a:noFill/>
          <a:ln w="9525">
            <a:solidFill>
              <a:srgbClr val="FF6600"/>
            </a:solidFill>
            <a:round/>
            <a:headEnd/>
            <a:tailEnd type="arrow" w="med" len="med"/>
          </a:ln>
        </p:spPr>
      </p:cxnSp>
      <p:cxnSp>
        <p:nvCxnSpPr>
          <p:cNvPr id="15" name="Straight Arrow Connector 58"/>
          <p:cNvCxnSpPr>
            <a:cxnSpLocks noChangeShapeType="1"/>
          </p:cNvCxnSpPr>
          <p:nvPr/>
        </p:nvCxnSpPr>
        <p:spPr bwMode="auto">
          <a:xfrm flipV="1">
            <a:off x="1862667" y="1837130"/>
            <a:ext cx="1896533" cy="2181678"/>
          </a:xfrm>
          <a:prstGeom prst="straightConnector1">
            <a:avLst/>
          </a:prstGeom>
          <a:noFill/>
          <a:ln w="9525">
            <a:solidFill>
              <a:srgbClr val="008000"/>
            </a:solidFill>
            <a:round/>
            <a:headEnd/>
            <a:tailEnd type="arrow" w="med" len="med"/>
          </a:ln>
        </p:spPr>
      </p:cxnSp>
      <p:cxnSp>
        <p:nvCxnSpPr>
          <p:cNvPr id="16" name="Straight Arrow Connector 48"/>
          <p:cNvCxnSpPr>
            <a:cxnSpLocks noChangeShapeType="1"/>
          </p:cNvCxnSpPr>
          <p:nvPr/>
        </p:nvCxnSpPr>
        <p:spPr bwMode="auto">
          <a:xfrm>
            <a:off x="1290320" y="3373341"/>
            <a:ext cx="2646680" cy="1064209"/>
          </a:xfrm>
          <a:prstGeom prst="straightConnector1">
            <a:avLst/>
          </a:prstGeom>
          <a:noFill/>
          <a:ln w="9525">
            <a:solidFill>
              <a:srgbClr val="FF6600"/>
            </a:solidFill>
            <a:round/>
            <a:headEnd/>
            <a:tailEnd type="arrow" w="med" len="med"/>
          </a:ln>
        </p:spPr>
      </p:cxnSp>
      <p:sp>
        <p:nvSpPr>
          <p:cNvPr id="2" name="Text Box 2">
            <a:extLst>
              <a:ext uri="{FF2B5EF4-FFF2-40B4-BE49-F238E27FC236}">
                <a16:creationId xmlns:a16="http://schemas.microsoft.com/office/drawing/2014/main" id="{C0D7420C-519E-D834-74D3-DC4F409E80AF}"/>
              </a:ext>
            </a:extLst>
          </p:cNvPr>
          <p:cNvSpPr txBox="1">
            <a:spLocks noChangeArrowheads="1"/>
          </p:cNvSpPr>
          <p:nvPr/>
        </p:nvSpPr>
        <p:spPr bwMode="auto">
          <a:xfrm>
            <a:off x="3390900" y="3292731"/>
            <a:ext cx="4927600" cy="482148"/>
          </a:xfrm>
          <a:prstGeom prst="rect">
            <a:avLst/>
          </a:prstGeom>
          <a:noFill/>
          <a:ln w="9525">
            <a:solidFill>
              <a:schemeClr val="tx1"/>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latin typeface="Courier New" charset="0"/>
              </a:rPr>
              <a:t>    /opt/perforce/helix-</a:t>
            </a:r>
            <a:r>
              <a:rPr lang="en-US" sz="1800" dirty="0" err="1">
                <a:latin typeface="Courier New" charset="0"/>
              </a:rPr>
              <a:t>sdp</a:t>
            </a:r>
            <a:endParaRPr lang="en-US" sz="1800" dirty="0">
              <a:latin typeface="Courier New" charset="0"/>
            </a:endParaRPr>
          </a:p>
        </p:txBody>
      </p:sp>
      <p:cxnSp>
        <p:nvCxnSpPr>
          <p:cNvPr id="10" name="Straight Arrow Connector 58">
            <a:extLst>
              <a:ext uri="{FF2B5EF4-FFF2-40B4-BE49-F238E27FC236}">
                <a16:creationId xmlns:a16="http://schemas.microsoft.com/office/drawing/2014/main" id="{6D06EEF5-E56D-9616-4A1D-822A0DB10AAA}"/>
              </a:ext>
            </a:extLst>
          </p:cNvPr>
          <p:cNvCxnSpPr>
            <a:cxnSpLocks noChangeShapeType="1"/>
          </p:cNvCxnSpPr>
          <p:nvPr/>
        </p:nvCxnSpPr>
        <p:spPr bwMode="auto">
          <a:xfrm flipV="1">
            <a:off x="1862667" y="3528009"/>
            <a:ext cx="2074333" cy="524300"/>
          </a:xfrm>
          <a:prstGeom prst="straightConnector1">
            <a:avLst/>
          </a:prstGeom>
          <a:noFill/>
          <a:ln w="9525">
            <a:solidFill>
              <a:schemeClr val="tx1"/>
            </a:solidFill>
            <a:round/>
            <a:headEnd/>
            <a:tailEnd type="arrow" w="med" len="med"/>
          </a:ln>
        </p:spPr>
      </p:cxnSp>
    </p:spTree>
    <p:extLst>
      <p:ext uri="{BB962C8B-B14F-4D97-AF65-F5344CB8AC3E}">
        <p14:creationId xmlns:p14="http://schemas.microsoft.com/office/powerpoint/2010/main" val="1146869427"/>
      </p:ext>
    </p:extLst>
  </p:cSld>
  <p:clrMapOvr>
    <a:masterClrMapping/>
  </p:clrMapOvr>
</p:sld>
</file>

<file path=ppt/theme/theme1.xml><?xml version="1.0" encoding="utf-8"?>
<a:theme xmlns:a="http://schemas.openxmlformats.org/drawingml/2006/main" name="Office Theme">
  <a:themeElements>
    <a:clrScheme name="Perforce">
      <a:dk1>
        <a:srgbClr val="000000"/>
      </a:dk1>
      <a:lt1>
        <a:srgbClr val="FFFFFF"/>
      </a:lt1>
      <a:dk2>
        <a:srgbClr val="44546A"/>
      </a:dk2>
      <a:lt2>
        <a:srgbClr val="E7E6E6"/>
      </a:lt2>
      <a:accent1>
        <a:srgbClr val="2F6DB5"/>
      </a:accent1>
      <a:accent2>
        <a:srgbClr val="12234B"/>
      </a:accent2>
      <a:accent3>
        <a:srgbClr val="32B4CD"/>
      </a:accent3>
      <a:accent4>
        <a:srgbClr val="82BC00"/>
      </a:accent4>
      <a:accent5>
        <a:srgbClr val="EC0044"/>
      </a:accent5>
      <a:accent6>
        <a:srgbClr val="009BDE"/>
      </a:accent6>
      <a:hlink>
        <a:srgbClr val="2F6DB5"/>
      </a:hlink>
      <a:folHlink>
        <a:srgbClr val="B5B5B5"/>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9991</TotalTime>
  <Words>1359</Words>
  <Application>Microsoft Macintosh PowerPoint</Application>
  <PresentationFormat>On-screen Show (16:9)</PresentationFormat>
  <Paragraphs>193</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Courier New</vt:lpstr>
      <vt:lpstr>Times New Roman</vt:lpstr>
      <vt:lpstr>Verdana</vt:lpstr>
      <vt:lpstr>Wingdings</vt:lpstr>
      <vt:lpstr>Office Theme</vt:lpstr>
      <vt:lpstr>Server Deployment Package Overview</vt:lpstr>
      <vt:lpstr>Helix Core VCS Server Deployment Package</vt:lpstr>
      <vt:lpstr>Agenda</vt:lpstr>
      <vt:lpstr>What the SDP Is:</vt:lpstr>
      <vt:lpstr>Volume Layout (1/2)</vt:lpstr>
      <vt:lpstr>Volume Layout (2/2)</vt:lpstr>
      <vt:lpstr>SDP Structure Goals</vt:lpstr>
      <vt:lpstr>Physical Layout</vt:lpstr>
      <vt:lpstr>Logical View</vt:lpstr>
      <vt:lpstr>Common Paths (UNIX/Linux/Mac Server)</vt:lpstr>
      <vt:lpstr>Common Paths (Windows Server)</vt:lpstr>
      <vt:lpstr>Default Protections and Groups: Goals</vt:lpstr>
      <vt:lpstr>Default Typemap</vt:lpstr>
      <vt:lpstr>Applied Common Practices (1/2)</vt:lpstr>
      <vt:lpstr>Applied Common Practices (2/2)</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 Thomas Tyler</dc:creator>
  <cp:keywords/>
  <dc:description/>
  <cp:lastModifiedBy>Tom Tyler</cp:lastModifiedBy>
  <cp:revision>295</cp:revision>
  <dcterms:created xsi:type="dcterms:W3CDTF">2016-06-04T01:31:38Z</dcterms:created>
  <dcterms:modified xsi:type="dcterms:W3CDTF">2025-06-05T00:42:26Z</dcterms:modified>
  <cp:category/>
</cp:coreProperties>
</file>