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7" r:id="rId2"/>
    <p:sldId id="315" r:id="rId3"/>
    <p:sldId id="316" r:id="rId4"/>
    <p:sldId id="317" r:id="rId5"/>
    <p:sldId id="318" r:id="rId6"/>
    <p:sldId id="31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2">
          <p15:clr>
            <a:srgbClr val="A4A3A4"/>
          </p15:clr>
        </p15:guide>
        <p15:guide id="2" orient="horz" pos="1621">
          <p15:clr>
            <a:srgbClr val="A4A3A4"/>
          </p15:clr>
        </p15:guide>
        <p15:guide id="3" pos="29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B38"/>
    <a:srgbClr val="002453"/>
    <a:srgbClr val="002400"/>
    <a:srgbClr val="3E6673"/>
    <a:srgbClr val="282B00"/>
    <a:srgbClr val="276092"/>
    <a:srgbClr val="0CA5C1"/>
    <a:srgbClr val="20242D"/>
    <a:srgbClr val="1D242E"/>
    <a:srgbClr val="13B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06" y="84"/>
      </p:cViewPr>
      <p:guideLst>
        <p:guide orient="horz" pos="3142"/>
        <p:guide orient="horz" pos="1621"/>
        <p:guide pos="295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58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6BD60-BA4B-F246-A2EB-B77A6BAFBC83}" type="datetime1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956FF-3BAF-8E48-93AE-39CCB686F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72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1FCE0-8F9E-EE46-A42B-13B88BE502F6}" type="datetime1">
              <a:rPr lang="en-US" smtClean="0"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6B06D-7F0D-2C49-B2A1-A797A951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553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 defTabSz="914485"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i="0" dirty="0">
                <a:latin typeface="Calibri"/>
              </a:rPr>
              <a:t>Perforce Training Course, 2010.1</a:t>
            </a:r>
          </a:p>
        </p:txBody>
      </p:sp>
      <p:sp>
        <p:nvSpPr>
          <p:cNvPr id="2088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 defTabSz="914485"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0096A1A-80EE-AF41-B3E7-C5E7194AC6C5}" type="slidenum">
              <a:rPr lang="en-US" sz="1000" i="0">
                <a:latin typeface="Calibri"/>
              </a:rPr>
              <a:pPr/>
              <a:t>1</a:t>
            </a:fld>
            <a:endParaRPr lang="en-US" sz="1000" i="0" dirty="0">
              <a:latin typeface="Calibri"/>
            </a:endParaRPr>
          </a:p>
        </p:txBody>
      </p:sp>
      <p:sp>
        <p:nvSpPr>
          <p:cNvPr id="208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1238" cy="3427413"/>
          </a:xfrm>
          <a:ln/>
        </p:spPr>
      </p:sp>
      <p:sp>
        <p:nvSpPr>
          <p:cNvPr id="2089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567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[RD]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473E-5191-4630-82AD-AA9B7808F4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89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473E-5191-4630-82AD-AA9B7808F4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9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778933"/>
            <a:ext cx="9144000" cy="2980267"/>
          </a:xfrm>
          <a:prstGeom prst="rect">
            <a:avLst/>
          </a:prstGeom>
          <a:solidFill>
            <a:schemeClr val="bg1"/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14148" y="1600199"/>
            <a:ext cx="5579219" cy="1186076"/>
          </a:xfrm>
        </p:spPr>
        <p:txBody>
          <a:bodyPr lIns="91440" tIns="0" rIns="0" bIns="0">
            <a:noAutofit/>
          </a:bodyPr>
          <a:lstStyle>
            <a:lvl1pPr algn="l">
              <a:defRPr sz="3500" b="1" baseline="0">
                <a:ln>
                  <a:noFill/>
                </a:ln>
                <a:solidFill>
                  <a:srgbClr val="276092"/>
                </a:solidFill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pic>
        <p:nvPicPr>
          <p:cNvPr id="11" name="Picture 10" descr="Helix-CoverSlid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367" y="0"/>
            <a:ext cx="2612935" cy="5143500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39549" y="2924218"/>
            <a:ext cx="5388718" cy="834982"/>
          </a:xfrm>
        </p:spPr>
        <p:txBody>
          <a:bodyPr lIns="0" tIns="0" rIns="0" bIns="0"/>
          <a:lstStyle>
            <a:lvl1pPr marL="111125" indent="0" algn="l">
              <a:buNone/>
              <a:defRPr sz="1800" b="1">
                <a:solidFill>
                  <a:srgbClr val="276092"/>
                </a:solidFill>
              </a:defRPr>
            </a:lvl1pPr>
            <a:lvl2pPr marL="346075" indent="0">
              <a:buNone/>
              <a:defRPr>
                <a:solidFill>
                  <a:schemeClr val="bg1"/>
                </a:solidFill>
              </a:defRPr>
            </a:lvl2pPr>
            <a:lvl3pPr marL="574675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 typeface="Arial"/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Subtitle</a:t>
            </a:r>
            <a:endParaRPr lang="en-US" dirty="0"/>
          </a:p>
        </p:txBody>
      </p:sp>
      <p:pic>
        <p:nvPicPr>
          <p:cNvPr id="4" name="Picture 3" descr="PerforceLogo-forCoverSlide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85" y="1202266"/>
            <a:ext cx="1787099" cy="203711"/>
          </a:xfrm>
          <a:prstGeom prst="rect">
            <a:avLst/>
          </a:prstGeom>
        </p:spPr>
      </p:pic>
      <p:pic>
        <p:nvPicPr>
          <p:cNvPr id="6" name="Picture 5" descr="Footer-Skyline-T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99916"/>
            <a:ext cx="9144000" cy="12435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15002" y="4770234"/>
            <a:ext cx="2497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Verdana"/>
                <a:cs typeface="Verdana"/>
              </a:rPr>
              <a:t>Perforce Professional Services</a:t>
            </a:r>
            <a:endParaRPr lang="en-GB" sz="1200" dirty="0" smtClean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06263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Bullet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oter-BlueHexPanel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4771"/>
            <a:ext cx="9144000" cy="448729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8364063" y="4801012"/>
            <a:ext cx="5118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3A9BF494-2B90-A14D-9276-B188E3C6A050}" type="slidenum">
              <a:rPr lang="en-US" sz="1000" smtClean="0">
                <a:solidFill>
                  <a:schemeClr val="tx1"/>
                </a:solidFill>
                <a:latin typeface="Verdana"/>
                <a:cs typeface="Verdana"/>
              </a:rPr>
              <a:pPr algn="ctr"/>
              <a:t>‹#›</a:t>
            </a:fld>
            <a:endParaRPr lang="en-US" sz="1000" dirty="0" smtClean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5138" y="252640"/>
            <a:ext cx="8229600" cy="910055"/>
          </a:xfrm>
        </p:spPr>
        <p:txBody>
          <a:bodyPr/>
          <a:lstStyle>
            <a:lvl1pPr>
              <a:defRPr sz="2700" b="1">
                <a:solidFill>
                  <a:srgbClr val="002453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06442" y="1320801"/>
            <a:ext cx="8371319" cy="2599266"/>
          </a:xfrm>
        </p:spPr>
        <p:txBody>
          <a:bodyPr/>
          <a:lstStyle>
            <a:lvl1pPr marL="347663" marR="0" indent="-23336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charset="2"/>
              <a:buChar char="§"/>
              <a:tabLst/>
              <a:defRPr>
                <a:solidFill>
                  <a:srgbClr val="002453"/>
                </a:solidFill>
                <a:latin typeface="Verdana"/>
                <a:cs typeface="Verdana"/>
              </a:defRPr>
            </a:lvl1pPr>
            <a:lvl2pPr>
              <a:buClr>
                <a:srgbClr val="282B00"/>
              </a:buClr>
              <a:defRPr>
                <a:solidFill>
                  <a:srgbClr val="002453"/>
                </a:solidFill>
                <a:latin typeface="Verdana"/>
                <a:cs typeface="Verdana"/>
              </a:defRPr>
            </a:lvl2pPr>
            <a:lvl3pPr>
              <a:buClrTx/>
              <a:defRPr>
                <a:solidFill>
                  <a:srgbClr val="002453"/>
                </a:solidFill>
                <a:latin typeface="Verdana"/>
                <a:cs typeface="Verdana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1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2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0"/>
            <a:endParaRPr lang="en-US" dirty="0" smtClean="0"/>
          </a:p>
        </p:txBody>
      </p:sp>
      <p:pic>
        <p:nvPicPr>
          <p:cNvPr id="11" name="Picture 10" descr="PerforceLogo-forCoverSlide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1" y="4865876"/>
            <a:ext cx="1098550" cy="125223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315002" y="4770234"/>
            <a:ext cx="2497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Verdana"/>
                <a:cs typeface="Verdana"/>
              </a:rPr>
              <a:t>Perforce Professional Services</a:t>
            </a:r>
            <a:endParaRPr lang="en-GB" sz="1200" dirty="0" smtClean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35427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e Bulle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ooter-BlueHexPane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4771"/>
            <a:ext cx="9144000" cy="44872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8364063" y="4801012"/>
            <a:ext cx="5118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3A9BF494-2B90-A14D-9276-B188E3C6A050}" type="slidenum">
              <a:rPr lang="en-US" sz="1000" smtClean="0">
                <a:solidFill>
                  <a:schemeClr val="tx1"/>
                </a:solidFill>
                <a:latin typeface="Verdana"/>
                <a:cs typeface="Verdana"/>
              </a:rPr>
              <a:pPr algn="ctr"/>
              <a:t>‹#›</a:t>
            </a:fld>
            <a:endParaRPr lang="en-US" sz="1000" dirty="0" smtClean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5138" y="252640"/>
            <a:ext cx="8229600" cy="910055"/>
          </a:xfrm>
        </p:spPr>
        <p:txBody>
          <a:bodyPr/>
          <a:lstStyle>
            <a:lvl1pPr>
              <a:defRPr sz="2700" b="1">
                <a:solidFill>
                  <a:srgbClr val="002453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06442" y="1320801"/>
            <a:ext cx="8371319" cy="2599266"/>
          </a:xfrm>
        </p:spPr>
        <p:txBody>
          <a:bodyPr/>
          <a:lstStyle>
            <a:lvl1pPr marL="347663" marR="0" indent="-23336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charset="2"/>
              <a:buChar char="§"/>
              <a:tabLst/>
              <a:defRPr>
                <a:solidFill>
                  <a:srgbClr val="002453"/>
                </a:solidFill>
                <a:latin typeface="Verdana"/>
                <a:cs typeface="Verdana"/>
              </a:defRPr>
            </a:lvl1pPr>
            <a:lvl2pPr>
              <a:buClr>
                <a:srgbClr val="282B00"/>
              </a:buClr>
              <a:defRPr>
                <a:solidFill>
                  <a:srgbClr val="002453"/>
                </a:solidFill>
                <a:latin typeface="Verdana"/>
                <a:cs typeface="Verdana"/>
              </a:defRPr>
            </a:lvl2pPr>
            <a:lvl3pPr>
              <a:buClrTx/>
              <a:defRPr>
                <a:solidFill>
                  <a:srgbClr val="002453"/>
                </a:solidFill>
                <a:latin typeface="Verdana"/>
                <a:cs typeface="Verdana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1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2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0"/>
            <a:endParaRPr lang="en-US" dirty="0" smtClean="0"/>
          </a:p>
        </p:txBody>
      </p:sp>
      <p:pic>
        <p:nvPicPr>
          <p:cNvPr id="2" name="Picture 1" descr="PerforceLogo-forCoverSlid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1" y="4865876"/>
            <a:ext cx="1098550" cy="125223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15002" y="4770234"/>
            <a:ext cx="2497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Verdana"/>
                <a:cs typeface="Verdana"/>
              </a:rPr>
              <a:t>Perforce Professional Services</a:t>
            </a:r>
            <a:endParaRPr lang="en-GB" sz="1200" dirty="0" smtClean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04145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 - Blue Bkgd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ooter-Skyline-T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99916"/>
            <a:ext cx="9144000" cy="12435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138" y="252640"/>
            <a:ext cx="8229600" cy="910055"/>
          </a:xfrm>
        </p:spPr>
        <p:txBody>
          <a:bodyPr/>
          <a:lstStyle>
            <a:lvl1pPr>
              <a:defRPr sz="2700" b="1">
                <a:solidFill>
                  <a:srgbClr val="282B38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42" y="1320801"/>
            <a:ext cx="8371319" cy="2599266"/>
          </a:xfrm>
        </p:spPr>
        <p:txBody>
          <a:bodyPr/>
          <a:lstStyle>
            <a:lvl1pPr marL="347663" marR="0" indent="-23336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charset="2"/>
              <a:buChar char="§"/>
              <a:tabLst/>
              <a:defRPr>
                <a:solidFill>
                  <a:srgbClr val="282B38"/>
                </a:solidFill>
                <a:latin typeface="Verdana"/>
                <a:cs typeface="Verdana"/>
              </a:defRPr>
            </a:lvl1pPr>
            <a:lvl2pPr>
              <a:buClr>
                <a:srgbClr val="282B00"/>
              </a:buClr>
              <a:defRPr>
                <a:solidFill>
                  <a:srgbClr val="282B38"/>
                </a:solidFill>
                <a:latin typeface="Verdana"/>
                <a:cs typeface="Verdana"/>
              </a:defRPr>
            </a:lvl2pPr>
            <a:lvl3pPr>
              <a:buClrTx/>
              <a:defRPr>
                <a:solidFill>
                  <a:srgbClr val="282B38"/>
                </a:solidFill>
                <a:latin typeface="Verdana"/>
                <a:cs typeface="Verdana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1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2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364063" y="4801012"/>
            <a:ext cx="5118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3A9BF494-2B90-A14D-9276-B188E3C6A050}" type="slidenum">
              <a:rPr lang="en-US" sz="1000" smtClean="0">
                <a:solidFill>
                  <a:schemeClr val="tx1"/>
                </a:solidFill>
                <a:latin typeface="Verdana"/>
                <a:cs typeface="Verdana"/>
              </a:rPr>
              <a:pPr algn="ctr"/>
              <a:t>‹#›</a:t>
            </a:fld>
            <a:endParaRPr lang="en-US" sz="1000" dirty="0" smtClean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15002" y="4770234"/>
            <a:ext cx="2497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Verdana"/>
                <a:cs typeface="Verdana"/>
              </a:rPr>
              <a:t>Perforce Professional Services</a:t>
            </a:r>
            <a:endParaRPr lang="en-GB" sz="1200" dirty="0" smtClean="0">
              <a:solidFill>
                <a:schemeClr val="tx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692401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21813" y="1983579"/>
            <a:ext cx="8229600" cy="1190455"/>
          </a:xfrm>
        </p:spPr>
        <p:txBody>
          <a:bodyPr/>
          <a:lstStyle>
            <a:lvl1pPr>
              <a:defRPr sz="3500" b="1">
                <a:solidFill>
                  <a:srgbClr val="282B38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39549" y="3260768"/>
            <a:ext cx="5388718" cy="834982"/>
          </a:xfrm>
        </p:spPr>
        <p:txBody>
          <a:bodyPr lIns="0" tIns="0" rIns="0" bIns="0"/>
          <a:lstStyle>
            <a:lvl1pPr marL="111125" indent="0" algn="l">
              <a:buNone/>
              <a:defRPr sz="1800" b="1">
                <a:solidFill>
                  <a:srgbClr val="282B38"/>
                </a:solidFill>
              </a:defRPr>
            </a:lvl1pPr>
            <a:lvl2pPr marL="346075" indent="0">
              <a:buNone/>
              <a:defRPr>
                <a:solidFill>
                  <a:schemeClr val="bg1"/>
                </a:solidFill>
              </a:defRPr>
            </a:lvl2pPr>
            <a:lvl3pPr marL="574675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 typeface="Arial"/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pic>
        <p:nvPicPr>
          <p:cNvPr id="8" name="Picture 7" descr="Footer-Skyline-T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99916"/>
            <a:ext cx="9144000" cy="1243584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8364063" y="4801012"/>
            <a:ext cx="5118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3A9BF494-2B90-A14D-9276-B188E3C6A050}" type="slidenum">
              <a:rPr lang="en-US" sz="1000" smtClean="0">
                <a:solidFill>
                  <a:srgbClr val="FFFFFF"/>
                </a:solidFill>
                <a:latin typeface="Verdana"/>
                <a:cs typeface="Verdana"/>
              </a:rPr>
              <a:pPr algn="ctr"/>
              <a:t>‹#›</a:t>
            </a:fld>
            <a:endParaRPr lang="en-US" sz="1000" dirty="0" smtClean="0">
              <a:solidFill>
                <a:srgbClr val="FFFFFF"/>
              </a:solidFill>
              <a:latin typeface="Verdana"/>
              <a:cs typeface="Verdana"/>
            </a:endParaRPr>
          </a:p>
        </p:txBody>
      </p:sp>
      <p:pic>
        <p:nvPicPr>
          <p:cNvPr id="11" name="Picture 10" descr="PerforceLogo-forCoverSlide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85" y="1202266"/>
            <a:ext cx="1787099" cy="203711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15002" y="4770234"/>
            <a:ext cx="2497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Verdana"/>
                <a:cs typeface="Verdana"/>
              </a:rPr>
              <a:t>Perforce Professional Services</a:t>
            </a:r>
            <a:endParaRPr lang="en-GB" sz="1200" dirty="0" smtClean="0">
              <a:solidFill>
                <a:schemeClr val="tx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27823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No Artwo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5138" y="252640"/>
            <a:ext cx="8229600" cy="910055"/>
          </a:xfrm>
        </p:spPr>
        <p:txBody>
          <a:bodyPr/>
          <a:lstStyle>
            <a:lvl1pPr>
              <a:defRPr sz="2700" b="1">
                <a:solidFill>
                  <a:srgbClr val="002453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06442" y="1320801"/>
            <a:ext cx="8371319" cy="2599266"/>
          </a:xfrm>
        </p:spPr>
        <p:txBody>
          <a:bodyPr/>
          <a:lstStyle>
            <a:lvl1pPr marL="347663" marR="0" indent="-23336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charset="2"/>
              <a:buChar char="§"/>
              <a:tabLst/>
              <a:defRPr>
                <a:solidFill>
                  <a:srgbClr val="002453"/>
                </a:solidFill>
                <a:latin typeface="Verdana"/>
                <a:cs typeface="Verdana"/>
              </a:defRPr>
            </a:lvl1pPr>
            <a:lvl2pPr>
              <a:buClr>
                <a:srgbClr val="282B00"/>
              </a:buClr>
              <a:defRPr>
                <a:solidFill>
                  <a:srgbClr val="002453"/>
                </a:solidFill>
                <a:latin typeface="Verdana"/>
                <a:cs typeface="Verdana"/>
              </a:defRPr>
            </a:lvl2pPr>
            <a:lvl3pPr>
              <a:buClrTx/>
              <a:defRPr>
                <a:solidFill>
                  <a:srgbClr val="002453"/>
                </a:solidFill>
                <a:latin typeface="Verdana"/>
                <a:cs typeface="Verdana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1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2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364063" y="4801012"/>
            <a:ext cx="5118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3A9BF494-2B90-A14D-9276-B188E3C6A050}" type="slidenum">
              <a:rPr lang="en-US" sz="1000" smtClean="0">
                <a:solidFill>
                  <a:srgbClr val="282B38"/>
                </a:solidFill>
                <a:latin typeface="Verdana"/>
                <a:cs typeface="Verdana"/>
              </a:rPr>
              <a:pPr algn="ctr"/>
              <a:t>‹#›</a:t>
            </a:fld>
            <a:endParaRPr lang="en-US" sz="1000" dirty="0" smtClean="0">
              <a:solidFill>
                <a:srgbClr val="282B38"/>
              </a:solidFill>
              <a:latin typeface="Verdana"/>
              <a:cs typeface="Verdana"/>
            </a:endParaRPr>
          </a:p>
        </p:txBody>
      </p:sp>
      <p:pic>
        <p:nvPicPr>
          <p:cNvPr id="12" name="Picture 11" descr="PerforceLogo-forCover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1" y="4865876"/>
            <a:ext cx="1098550" cy="125223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315002" y="4770234"/>
            <a:ext cx="2497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Verdana"/>
                <a:cs typeface="Verdana"/>
              </a:rPr>
              <a:t>Perforce Professional Services</a:t>
            </a:r>
            <a:endParaRPr lang="en-GB" sz="1200" dirty="0" smtClean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98832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7675" y="57150"/>
            <a:ext cx="8229600" cy="9112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375" y="1312333"/>
            <a:ext cx="8229600" cy="32822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1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2"/>
            <a:r>
              <a:rPr lang="en-US" dirty="0" err="1" smtClean="0"/>
              <a:t>Lorem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918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50" r:id="rId2"/>
    <p:sldLayoutId id="2147483684" r:id="rId3"/>
    <p:sldLayoutId id="2147483674" r:id="rId4"/>
    <p:sldLayoutId id="2147483660" r:id="rId5"/>
    <p:sldLayoutId id="2147483685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b="0" kern="1200">
          <a:solidFill>
            <a:schemeClr val="tx1"/>
          </a:solidFill>
          <a:latin typeface="Verdana"/>
          <a:ea typeface="+mj-ea"/>
          <a:cs typeface="Verdana"/>
        </a:defRPr>
      </a:lvl1pPr>
    </p:titleStyle>
    <p:bodyStyle>
      <a:lvl1pPr marL="347663" marR="0" indent="-236538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13B1CA"/>
        </a:buClr>
        <a:buSzTx/>
        <a:buFont typeface="Wingdings" charset="2"/>
        <a:buChar char="§"/>
        <a:tabLst/>
        <a:defRPr sz="2000" kern="1200">
          <a:solidFill>
            <a:schemeClr val="tx1"/>
          </a:solidFill>
          <a:latin typeface="Verdana"/>
          <a:ea typeface="+mn-ea"/>
          <a:cs typeface="Verdana"/>
        </a:defRPr>
      </a:lvl1pPr>
      <a:lvl2pPr marL="512763" indent="-166688" algn="l" defTabSz="576263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/>
        <a:buChar char="•"/>
        <a:defRPr sz="1600" kern="1200">
          <a:solidFill>
            <a:schemeClr val="tx1"/>
          </a:solidFill>
          <a:latin typeface="Verdana"/>
          <a:ea typeface="+mn-ea"/>
          <a:cs typeface="Verdana"/>
        </a:defRPr>
      </a:lvl2pPr>
      <a:lvl3pPr marL="744538" indent="-169863" algn="l" defTabSz="457200" rtl="0" eaLnBrk="1" latinLnBrk="0" hangingPunct="1">
        <a:spcBef>
          <a:spcPts val="300"/>
        </a:spcBef>
        <a:spcAft>
          <a:spcPts val="600"/>
        </a:spcAft>
        <a:buFont typeface="Lucida Grande"/>
        <a:buChar char="-"/>
        <a:tabLst/>
        <a:defRPr sz="1400" kern="1200">
          <a:solidFill>
            <a:schemeClr val="tx1"/>
          </a:solidFill>
          <a:latin typeface="Verdana"/>
          <a:ea typeface="+mn-ea"/>
          <a:cs typeface="Verdana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1200" kern="1200">
          <a:solidFill>
            <a:schemeClr val="tx1"/>
          </a:solidFill>
          <a:latin typeface="Avenir Book"/>
          <a:ea typeface="+mn-ea"/>
          <a:cs typeface="Avenir Book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venir Book"/>
          <a:ea typeface="+mn-ea"/>
          <a:cs typeface="Avenir 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7350" y="1670050"/>
            <a:ext cx="5207779" cy="111199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alibri"/>
              </a:rPr>
              <a:t>Legacy SCM Migration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03373" y="2924218"/>
            <a:ext cx="4131326" cy="834982"/>
          </a:xfrm>
        </p:spPr>
        <p:txBody>
          <a:bodyPr/>
          <a:lstStyle/>
          <a:p>
            <a:pPr algn="ctr"/>
            <a:r>
              <a:rPr lang="en-US" dirty="0" smtClean="0"/>
              <a:t>Strategies and 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5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General migration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stakeholders and goals</a:t>
            </a:r>
          </a:p>
          <a:p>
            <a:r>
              <a:rPr lang="en-US" dirty="0" smtClean="0"/>
              <a:t>Identify schedule impact and priorities</a:t>
            </a:r>
          </a:p>
          <a:p>
            <a:r>
              <a:rPr lang="en-US" dirty="0" smtClean="0"/>
              <a:t>Consider impact on related systems</a:t>
            </a:r>
          </a:p>
          <a:p>
            <a:pPr lvl="1"/>
            <a:r>
              <a:rPr lang="en-US" dirty="0" smtClean="0"/>
              <a:t>Build systems</a:t>
            </a:r>
          </a:p>
          <a:p>
            <a:pPr lvl="1"/>
            <a:r>
              <a:rPr lang="en-US" dirty="0" smtClean="0"/>
              <a:t>Test tools</a:t>
            </a:r>
          </a:p>
          <a:p>
            <a:pPr lvl="1"/>
            <a:r>
              <a:rPr lang="en-US" dirty="0" smtClean="0"/>
              <a:t>Code review</a:t>
            </a:r>
          </a:p>
          <a:p>
            <a:r>
              <a:rPr lang="en-US" dirty="0" smtClean="0"/>
              <a:t>Prepare test plan and success criteria</a:t>
            </a:r>
          </a:p>
          <a:p>
            <a:r>
              <a:rPr lang="en-US" dirty="0" smtClean="0"/>
              <a:t>Allow time for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63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migration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anything you want to fix?</a:t>
            </a:r>
          </a:p>
          <a:p>
            <a:pPr lvl="1"/>
            <a:r>
              <a:rPr lang="en-US" dirty="0" smtClean="0"/>
              <a:t>A branching model that doesn’t fit your needs</a:t>
            </a:r>
          </a:p>
          <a:p>
            <a:pPr lvl="1"/>
            <a:r>
              <a:rPr lang="en-US" dirty="0" smtClean="0"/>
              <a:t>A “spaghetti” directory structure</a:t>
            </a:r>
          </a:p>
          <a:p>
            <a:pPr lvl="1"/>
            <a:r>
              <a:rPr lang="en-US" dirty="0" smtClean="0"/>
              <a:t>Inefficient ALM processes</a:t>
            </a:r>
          </a:p>
          <a:p>
            <a:r>
              <a:rPr lang="en-US" dirty="0" smtClean="0"/>
              <a:t>Should you cut over piecemeal or all at once?</a:t>
            </a:r>
          </a:p>
          <a:p>
            <a:r>
              <a:rPr lang="en-US" dirty="0" smtClean="0"/>
              <a:t>Communicate!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28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pilot group and project</a:t>
            </a:r>
          </a:p>
          <a:p>
            <a:r>
              <a:rPr lang="en-US" dirty="0" smtClean="0"/>
              <a:t>Identify goals and vision for new system</a:t>
            </a:r>
          </a:p>
          <a:p>
            <a:r>
              <a:rPr lang="en-US" dirty="0" smtClean="0"/>
              <a:t>Provide training and build out infrastructure</a:t>
            </a:r>
          </a:p>
          <a:p>
            <a:r>
              <a:rPr lang="en-US" dirty="0" smtClean="0"/>
              <a:t>Choose migration tool and validation procedure</a:t>
            </a:r>
          </a:p>
          <a:p>
            <a:r>
              <a:rPr lang="en-US" dirty="0" smtClean="0"/>
              <a:t>Execute migration and validate</a:t>
            </a:r>
          </a:p>
          <a:p>
            <a:r>
              <a:rPr lang="en-US" dirty="0" smtClean="0"/>
              <a:t>Execute first project cycle in new system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276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 Tools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06400" y="1320800"/>
          <a:ext cx="8370888" cy="312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90296"/>
                <a:gridCol w="2790296"/>
                <a:gridCol w="2790296"/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Simple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Pragmatic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Detailed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</a:tr>
              <a:tr h="10972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Import tips only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Import important snapshots and preserve the relationship</a:t>
                      </a:r>
                      <a:r>
                        <a:rPr lang="en-US" sz="1400" baseline="0" dirty="0" smtClean="0"/>
                        <a:t> between them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Import as much as possible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Fast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Balance between speed and completeness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Possibly time consuming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 history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Normalized</a:t>
                      </a:r>
                      <a:r>
                        <a:rPr lang="en-US" sz="1400" baseline="0" dirty="0" smtClean="0"/>
                        <a:t> view of important history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Similar to legacy data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Little risk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Little risk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Possible</a:t>
                      </a:r>
                      <a:r>
                        <a:rPr lang="en-US" sz="1400" baseline="0" dirty="0" smtClean="0"/>
                        <a:t> risk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Trivial validation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Moderate</a:t>
                      </a:r>
                      <a:r>
                        <a:rPr lang="en-US" sz="1400" baseline="0" dirty="0" smtClean="0"/>
                        <a:t> validation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Complex validation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92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06400" y="1320800"/>
          <a:ext cx="8370888" cy="30746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85444"/>
                <a:gridCol w="4185444"/>
              </a:tblGrid>
              <a:tr h="3033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Risk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Mitigation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</a:tr>
              <a:tr h="74789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User learning curve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Provide advance</a:t>
                      </a:r>
                      <a:r>
                        <a:rPr lang="en-US" sz="1400" baseline="0" dirty="0" smtClean="0"/>
                        <a:t> training and test environments.  Obtain guidance from Perforce and community.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</a:tr>
              <a:tr h="11966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Schedule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Import incrementally</a:t>
                      </a:r>
                      <a:r>
                        <a:rPr lang="en-US" sz="1400" baseline="0" dirty="0" smtClean="0"/>
                        <a:t> if possible </a:t>
                      </a:r>
                      <a:r>
                        <a:rPr lang="en-US" sz="1400" baseline="0" smtClean="0"/>
                        <a:t>at convenient times.  </a:t>
                      </a:r>
                      <a:r>
                        <a:rPr lang="en-US" sz="1400" baseline="0" dirty="0" smtClean="0"/>
                        <a:t>Requires understanding the dependencies between projects.  Impacted by choice of migration tool.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</a:tr>
              <a:tr h="52352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corruption in legacy SCM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 a simple or pragmatic tool.  Do a full end-to-end test</a:t>
                      </a:r>
                      <a:r>
                        <a:rPr lang="en-US" sz="1400" baseline="0" dirty="0" smtClean="0"/>
                        <a:t> in advance.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</a:tr>
              <a:tr h="3033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Impact</a:t>
                      </a:r>
                      <a:r>
                        <a:rPr lang="en-US" sz="1400" baseline="0" dirty="0" smtClean="0"/>
                        <a:t> on other systems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</a:t>
                      </a:r>
                      <a:r>
                        <a:rPr lang="en-US" sz="1400" baseline="0" dirty="0" smtClean="0"/>
                        <a:t> a full end-to-end test in advance.</a:t>
                      </a:r>
                      <a:endParaRPr lang="en-US" sz="1400" dirty="0"/>
                    </a:p>
                  </a:txBody>
                  <a:tcPr marL="98481" marR="98481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11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force">
  <a:themeElements>
    <a:clrScheme name="Custom 4">
      <a:dk1>
        <a:srgbClr val="282B38"/>
      </a:dk1>
      <a:lt1>
        <a:sysClr val="window" lastClr="FFFFFF"/>
      </a:lt1>
      <a:dk2>
        <a:srgbClr val="002453"/>
      </a:dk2>
      <a:lt2>
        <a:srgbClr val="276092"/>
      </a:lt2>
      <a:accent1>
        <a:srgbClr val="0CA5C1"/>
      </a:accent1>
      <a:accent2>
        <a:srgbClr val="E15537"/>
      </a:accent2>
      <a:accent3>
        <a:srgbClr val="FBAE1A"/>
      </a:accent3>
      <a:accent4>
        <a:srgbClr val="535A60"/>
      </a:accent4>
      <a:accent5>
        <a:srgbClr val="FFFFFF"/>
      </a:accent5>
      <a:accent6>
        <a:srgbClr val="FFFFFF"/>
      </a:accent6>
      <a:hlink>
        <a:srgbClr val="276092"/>
      </a:hlink>
      <a:folHlink>
        <a:srgbClr val="535A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</a:schemeClr>
        </a:solidFill>
        <a:ln w="6350" cmpd="sng">
          <a:solidFill>
            <a:schemeClr val="tx1">
              <a:lumMod val="65000"/>
            </a:schemeClr>
          </a:solidFill>
        </a:ln>
        <a:effectLst/>
      </a:spPr>
      <a:bodyPr rtlCol="0" anchor="ctr"/>
      <a:lstStyle>
        <a:defPPr algn="ctr">
          <a:defRPr>
            <a:solidFill>
              <a:schemeClr val="bg1"/>
            </a:solidFill>
            <a:latin typeface="+mn-lt"/>
            <a:ea typeface="+mn-e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 cmpd="sng">
          <a:solidFill>
            <a:srgbClr val="535A6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bg1"/>
            </a:solidFill>
            <a:latin typeface="Verdana"/>
            <a:cs typeface="Verdan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18279</TotalTime>
  <Words>255</Words>
  <Application>Microsoft Office PowerPoint</Application>
  <PresentationFormat>On-screen Show (16:9)</PresentationFormat>
  <Paragraphs>60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Avenir Book</vt:lpstr>
      <vt:lpstr>Calibri</vt:lpstr>
      <vt:lpstr>Lucida Grande</vt:lpstr>
      <vt:lpstr>Verdana</vt:lpstr>
      <vt:lpstr>Wingdings</vt:lpstr>
      <vt:lpstr>Perforce</vt:lpstr>
      <vt:lpstr>Legacy SCM Migration</vt:lpstr>
      <vt:lpstr>General migration planning</vt:lpstr>
      <vt:lpstr>General migration planning</vt:lpstr>
      <vt:lpstr>Milestones</vt:lpstr>
      <vt:lpstr>Migration Tools</vt:lpstr>
      <vt:lpstr>Risks</vt:lpstr>
    </vt:vector>
  </TitlesOfParts>
  <Company>The Oya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mac</dc:creator>
  <cp:lastModifiedBy>Robert Cowham</cp:lastModifiedBy>
  <cp:revision>205</cp:revision>
  <cp:lastPrinted>2015-04-03T01:15:02Z</cp:lastPrinted>
  <dcterms:created xsi:type="dcterms:W3CDTF">2015-03-05T00:34:27Z</dcterms:created>
  <dcterms:modified xsi:type="dcterms:W3CDTF">2016-04-19T14:18:14Z</dcterms:modified>
</cp:coreProperties>
</file>