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87" r:id="rId3"/>
    <p:sldId id="286" r:id="rId4"/>
    <p:sldId id="290" r:id="rId5"/>
    <p:sldId id="291" r:id="rId6"/>
    <p:sldId id="294" r:id="rId7"/>
    <p:sldId id="292" r:id="rId8"/>
    <p:sldId id="293" r:id="rId9"/>
  </p:sldIdLst>
  <p:sldSz cx="9144000" cy="6858000" type="screen4x3"/>
  <p:notesSz cx="6858000" cy="9180513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82"/>
    <p:restoredTop sz="94679"/>
  </p:normalViewPr>
  <p:slideViewPr>
    <p:cSldViewPr>
      <p:cViewPr>
        <p:scale>
          <a:sx n="177" d="100"/>
          <a:sy n="177" d="100"/>
        </p:scale>
        <p:origin x="2616" y="103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80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80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8612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800" tIns="46800" rIns="918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r>
              <a:rPr lang="en-US"/>
              <a:t>2009 Perforce User Conference</a:t>
            </a:r>
          </a:p>
        </p:txBody>
      </p:sp>
      <p:sp>
        <p:nvSpPr>
          <p:cNvPr id="1331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5063" y="688975"/>
            <a:ext cx="4586287" cy="3438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799013"/>
            <a:ext cx="5026025" cy="3652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800" tIns="46800" rIns="918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8718550"/>
            <a:ext cx="297021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721725"/>
            <a:ext cx="296862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800" tIns="46800" rIns="918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fld id="{35235E9E-BDCC-467A-9835-E5DDF7D32B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97964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15363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4867B7C-0E06-4B7F-8354-9FFE5CC68C79}" type="slidenum">
              <a:rPr lang="en-US"/>
              <a:pPr/>
              <a:t>1</a:t>
            </a:fld>
            <a:endParaRPr lang="en-US"/>
          </a:p>
        </p:txBody>
      </p:sp>
      <p:sp>
        <p:nvSpPr>
          <p:cNvPr id="15364" name="Text Box 1"/>
          <p:cNvSpPr txBox="1">
            <a:spLocks noChangeArrowheads="1"/>
          </p:cNvSpPr>
          <p:nvPr/>
        </p:nvSpPr>
        <p:spPr bwMode="auto">
          <a:xfrm>
            <a:off x="0" y="0"/>
            <a:ext cx="32877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2009 Perforce User Conference</a:t>
            </a:r>
          </a:p>
        </p:txBody>
      </p:sp>
      <p:sp>
        <p:nvSpPr>
          <p:cNvPr id="15365" name="Text Box 2"/>
          <p:cNvSpPr txBox="1">
            <a:spLocks noChangeArrowheads="1"/>
          </p:cNvSpPr>
          <p:nvPr/>
        </p:nvSpPr>
        <p:spPr bwMode="auto">
          <a:xfrm>
            <a:off x="3886200" y="8721725"/>
            <a:ext cx="29702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 anchor="b"/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D348827-69BF-4E27-8A61-C4E7BD9D908A}" type="slidenum">
              <a:rPr lang="en-US" sz="1000">
                <a:solidFill>
                  <a:srgbClr val="000000"/>
                </a:solidFill>
                <a:latin typeface="Arial" charset="0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66" name="Text Box 3"/>
          <p:cNvSpPr txBox="1">
            <a:spLocks noChangeArrowheads="1"/>
          </p:cNvSpPr>
          <p:nvPr/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Text Box 4"/>
          <p:cNvSpPr>
            <a:spLocks noGrp="1" noChangeArrowheads="1"/>
          </p:cNvSpPr>
          <p:nvPr>
            <p:ph type="body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2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/>
              <a:t>Animation!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9B1C3C5-BE17-4431-A187-7592ACD4A57E}" type="slidenum">
              <a:rPr lang="en-US"/>
              <a:pPr/>
              <a:t>3</a:t>
            </a:fld>
            <a:endParaRPr lang="en-US"/>
          </a:p>
        </p:txBody>
      </p:sp>
      <p:sp>
        <p:nvSpPr>
          <p:cNvPr id="31748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31749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p4d</a:t>
            </a:r>
            <a:r>
              <a:rPr lang="en-US" baseline="0" dirty="0"/>
              <a:t> 99.1 added ‘-z’ flag to –z.  Tested as far back as 2005.x, but should work with older versions too.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5235E9E-BDCC-467A-9835-E5DDF7D32B0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5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/>
              <a:t>Animation!</a:t>
            </a:r>
          </a:p>
          <a:p>
            <a:r>
              <a:rPr lang="en-US" dirty="0"/>
              <a:t>Discuss that these are sample underlying commands for illustration. The ‘p4 configure’ is done separately, and the rest by the </a:t>
            </a:r>
            <a:r>
              <a:rPr lang="en-US" dirty="0" err="1"/>
              <a:t>live_checkpoint.sh</a:t>
            </a:r>
            <a:r>
              <a:rPr lang="en-US" dirty="0"/>
              <a:t> script.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6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/>
              <a:t>Animation!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lang="en-US" dirty="0"/>
              <a:t>Discuss that these are sample underlying commands for illustration. This is done by the </a:t>
            </a:r>
            <a:r>
              <a:rPr lang="en-US" dirty="0" err="1"/>
              <a:t>daily_checkpoint.sh</a:t>
            </a:r>
            <a:r>
              <a:rPr lang="en-US" dirty="0"/>
              <a:t> script.</a:t>
            </a:r>
          </a:p>
          <a:p>
            <a:r>
              <a:rPr lang="en-US" dirty="0"/>
              <a:t>Snapshot will</a:t>
            </a:r>
            <a:r>
              <a:rPr lang="en-US" baseline="0" dirty="0"/>
              <a:t> give ‘point-in-time’ consistent recovery of checkpoint and versioned files.  This is achievable where snapshot capability is available.</a:t>
            </a:r>
          </a:p>
          <a:p>
            <a:r>
              <a:rPr lang="en-US" baseline="0" dirty="0"/>
              <a:t>Without point-in-time recovery, you still have consistent recovery, just archive files that are unknown to the database.</a:t>
            </a:r>
          </a:p>
          <a:p>
            <a:r>
              <a:rPr lang="en-US" baseline="0" dirty="0"/>
              <a:t>On-</a:t>
            </a:r>
            <a:r>
              <a:rPr lang="en-US" baseline="0" dirty="0" err="1"/>
              <a:t>prem</a:t>
            </a:r>
            <a:r>
              <a:rPr lang="en-US" baseline="0" dirty="0"/>
              <a:t>: Maybe use a SAN for archive files to get data safety there, and modern replication for DR purposes.</a:t>
            </a:r>
          </a:p>
        </p:txBody>
      </p:sp>
    </p:spTree>
    <p:extLst>
      <p:ext uri="{BB962C8B-B14F-4D97-AF65-F5344CB8AC3E}">
        <p14:creationId xmlns:p14="http://schemas.microsoft.com/office/powerpoint/2010/main" val="743137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7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/>
              <a:t>Animation!</a:t>
            </a:r>
          </a:p>
          <a:p>
            <a:r>
              <a:rPr lang="en-US" dirty="0"/>
              <a:t>The Swap</a:t>
            </a:r>
            <a:r>
              <a:rPr lang="en-US" baseline="0" dirty="0"/>
              <a:t> out procedure is </a:t>
            </a:r>
            <a:r>
              <a:rPr lang="en-US" i="1" baseline="0" dirty="0"/>
              <a:t>instantaneous</a:t>
            </a:r>
            <a:r>
              <a:rPr lang="en-US" baseline="0" dirty="0"/>
              <a:t> because </a:t>
            </a:r>
            <a:r>
              <a:rPr lang="en-US" baseline="0" dirty="0" err="1"/>
              <a:t>symlink</a:t>
            </a:r>
            <a:r>
              <a:rPr lang="en-US" baseline="0" dirty="0"/>
              <a:t> swap is instantaneous.</a:t>
            </a:r>
          </a:p>
          <a:p>
            <a:r>
              <a:rPr lang="en-US" baseline="0" dirty="0"/>
              <a:t>Downtime is mainly determined by the time it takes to replay just one day’s worth of journal data (typically a slow Saturday at that) into the </a:t>
            </a:r>
            <a:r>
              <a:rPr lang="en-US" baseline="0" dirty="0" err="1"/>
              <a:t>offline_db</a:t>
            </a:r>
            <a:r>
              <a:rPr lang="en-US" baseline="0" dirty="0"/>
              <a:t>.  This should take just a few minutes.</a:t>
            </a:r>
            <a:endParaRPr lang="en-US" dirty="0"/>
          </a:p>
          <a:p>
            <a:r>
              <a:rPr lang="en-US" dirty="0"/>
              <a:t>Keeping root, save,</a:t>
            </a:r>
            <a:r>
              <a:rPr lang="en-US" baseline="0" dirty="0"/>
              <a:t> and </a:t>
            </a:r>
            <a:r>
              <a:rPr lang="en-US" baseline="0" dirty="0" err="1"/>
              <a:t>offline_db</a:t>
            </a:r>
            <a:r>
              <a:rPr lang="en-US" baseline="0" dirty="0"/>
              <a:t> folders on the same volume is essential to the ability to regenerate databases routinely with minimal downtime.</a:t>
            </a:r>
          </a:p>
          <a:p>
            <a:r>
              <a:rPr lang="en-US" baseline="0" dirty="0"/>
              <a:t>We are comfortable with this procedure. It has it has been in place at large sites for many years.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lang="en-US" dirty="0"/>
              <a:t>Discuss that these are sample underlying commands for illustration; this is done by the refresh_P4ROOT_from_offline_db.sh script.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54275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A70F213-2BC8-4F23-A4A6-4601FFB4C0D2}" type="slidenum">
              <a:rPr lang="en-US"/>
              <a:pPr/>
              <a:t>8</a:t>
            </a:fld>
            <a:endParaRPr lang="en-US"/>
          </a:p>
        </p:txBody>
      </p:sp>
      <p:sp>
        <p:nvSpPr>
          <p:cNvPr id="54276" name="Text Box 1"/>
          <p:cNvSpPr txBox="1">
            <a:spLocks noChangeArrowheads="1"/>
          </p:cNvSpPr>
          <p:nvPr/>
        </p:nvSpPr>
        <p:spPr bwMode="auto">
          <a:xfrm>
            <a:off x="0" y="0"/>
            <a:ext cx="32877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2009 Perforce User Conference</a:t>
            </a:r>
          </a:p>
        </p:txBody>
      </p:sp>
      <p:sp>
        <p:nvSpPr>
          <p:cNvPr id="54277" name="Text Box 2"/>
          <p:cNvSpPr txBox="1">
            <a:spLocks noChangeArrowheads="1"/>
          </p:cNvSpPr>
          <p:nvPr/>
        </p:nvSpPr>
        <p:spPr bwMode="auto">
          <a:xfrm>
            <a:off x="3886200" y="8721725"/>
            <a:ext cx="29702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 anchor="b"/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C418F534-0D31-40B8-9210-C6EEFC423D2A}" type="slidenum">
              <a:rPr lang="en-US" sz="1000">
                <a:solidFill>
                  <a:srgbClr val="000000"/>
                </a:solidFill>
                <a:latin typeface="Arial" charset="0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8</a:t>
            </a:fld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4278" name="Text Box 3"/>
          <p:cNvSpPr txBox="1">
            <a:spLocks noChangeArrowheads="1"/>
          </p:cNvSpPr>
          <p:nvPr/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9" name="Text Box 4"/>
          <p:cNvSpPr>
            <a:spLocks noGrp="1" noChangeArrowheads="1"/>
          </p:cNvSpPr>
          <p:nvPr>
            <p:ph type="body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62000"/>
            <a:ext cx="8226425" cy="600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917700"/>
            <a:ext cx="8226425" cy="3746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28600" y="457200"/>
            <a:ext cx="7848600" cy="16001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>
                <a:solidFill>
                  <a:srgbClr val="000000"/>
                </a:solidFill>
                <a:latin typeface="Arial" charset="0"/>
              </a:rPr>
              <a:t>SDP Offline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>
                <a:solidFill>
                  <a:srgbClr val="000000"/>
                </a:solidFill>
                <a:latin typeface="Arial" charset="0"/>
              </a:rPr>
              <a:t>Checkpoint Illustration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2057400"/>
            <a:ext cx="5307013" cy="3870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038600" y="3886200"/>
            <a:ext cx="6096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14341" name="AutoShape 6"/>
          <p:cNvCxnSpPr>
            <a:cxnSpLocks noChangeShapeType="1"/>
            <a:endCxn id="14342" idx="1"/>
          </p:cNvCxnSpPr>
          <p:nvPr/>
        </p:nvCxnSpPr>
        <p:spPr bwMode="auto">
          <a:xfrm>
            <a:off x="4648200" y="4191000"/>
            <a:ext cx="457200" cy="266700"/>
          </a:xfrm>
          <a:prstGeom prst="straightConnector1">
            <a:avLst/>
          </a:prstGeom>
          <a:noFill/>
          <a:ln w="9360">
            <a:solidFill>
              <a:srgbClr val="FFFF00"/>
            </a:solidFill>
            <a:miter lim="800000"/>
            <a:headEnd/>
            <a:tailEnd type="triangle" w="med" len="med"/>
          </a:ln>
        </p:spPr>
      </p:cxn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5105400" y="4343400"/>
            <a:ext cx="1371600" cy="228600"/>
          </a:xfrm>
          <a:prstGeom prst="rect">
            <a:avLst/>
          </a:prstGeom>
          <a:solidFill>
            <a:srgbClr val="00B8FF">
              <a:alpha val="0"/>
            </a:srgbClr>
          </a:solidFill>
          <a:ln w="936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5105400" y="3886200"/>
            <a:ext cx="1371600" cy="304800"/>
          </a:xfrm>
          <a:prstGeom prst="rect">
            <a:avLst/>
          </a:prstGeom>
          <a:solidFill>
            <a:srgbClr val="00B8FF">
              <a:alpha val="0"/>
            </a:srgbClr>
          </a:solidFill>
          <a:ln w="936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4344" name="AutoShape 9"/>
          <p:cNvCxnSpPr>
            <a:cxnSpLocks noChangeShapeType="1"/>
            <a:endCxn id="14343" idx="1"/>
          </p:cNvCxnSpPr>
          <p:nvPr/>
        </p:nvCxnSpPr>
        <p:spPr bwMode="auto">
          <a:xfrm flipV="1">
            <a:off x="4648200" y="4037013"/>
            <a:ext cx="457200" cy="152400"/>
          </a:xfrm>
          <a:prstGeom prst="straightConnector1">
            <a:avLst/>
          </a:prstGeom>
          <a:noFill/>
          <a:ln w="9360">
            <a:solidFill>
              <a:srgbClr val="FFFF00"/>
            </a:solidFill>
            <a:miter lim="800000"/>
            <a:headEnd/>
            <a:tailEnd type="triangle" w="med" len="med"/>
          </a:ln>
        </p:spPr>
      </p:cxnSp>
      <p:sp>
        <p:nvSpPr>
          <p:cNvPr id="14345" name="TextBox 10"/>
          <p:cNvSpPr txBox="1">
            <a:spLocks noChangeArrowheads="1"/>
          </p:cNvSpPr>
          <p:nvPr/>
        </p:nvSpPr>
        <p:spPr bwMode="auto">
          <a:xfrm>
            <a:off x="0" y="6488113"/>
            <a:ext cx="441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Document Version 2022.1 (14 June, 2022)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457200" y="474615"/>
            <a:ext cx="8228013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SDP Physical Layout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57200" y="1171528"/>
            <a:ext cx="4876800" cy="2362200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FF0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/p4/acme/checkpoints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FF0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/p4/acme/depots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FF0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/p4/common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2000" b="1" dirty="0">
              <a:solidFill>
                <a:srgbClr val="000000"/>
              </a:solidFill>
              <a:latin typeface="+mj-lt"/>
            </a:endParaRPr>
          </a:p>
          <a:p>
            <a:pPr algn="ctr"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000" b="1" dirty="0">
                <a:solidFill>
                  <a:srgbClr val="000000"/>
                </a:solidFill>
                <a:latin typeface="+mj-lt"/>
              </a:rPr>
              <a:t>Backup This Volume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7199" y="3533728"/>
            <a:ext cx="4876801" cy="1586055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000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000000"/>
                </a:solidFill>
                <a:latin typeface="Courier New" charset="0"/>
              </a:rPr>
              <a:t>hxmetadata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/p4/acme/db1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000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000000"/>
                </a:solidFill>
                <a:latin typeface="Courier New" charset="0"/>
              </a:rPr>
              <a:t>hxmetadata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/p4/acme/db2</a:t>
            </a:r>
          </a:p>
          <a:p>
            <a:pPr algn="ctr"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>
                <a:solidFill>
                  <a:srgbClr val="000000"/>
                </a:solidFill>
              </a:rPr>
              <a:t>Do NOT backup metadata directly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000000"/>
              </a:solidFill>
              <a:latin typeface="Courier New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57200" y="5119783"/>
            <a:ext cx="4876800" cy="823817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C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FFC000"/>
                </a:solidFill>
                <a:latin typeface="Courier New" charset="0"/>
              </a:rPr>
              <a:t>hxlogs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/p4/acme/logs (journal)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Backup optional (Exclude Active Journal)</a:t>
            </a:r>
            <a:endParaRPr lang="en-US" sz="1600" dirty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10" name="Elbow Connector 9"/>
          <p:cNvCxnSpPr>
            <a:cxnSpLocks noChangeShapeType="1"/>
            <a:stCxn id="8194" idx="3"/>
            <a:endCxn id="4" idx="2"/>
          </p:cNvCxnSpPr>
          <p:nvPr/>
        </p:nvCxnSpPr>
        <p:spPr bwMode="auto">
          <a:xfrm>
            <a:off x="5334000" y="2352628"/>
            <a:ext cx="1066800" cy="7816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" name="Elbow Connector 11"/>
          <p:cNvCxnSpPr>
            <a:cxnSpLocks noChangeShapeType="1"/>
            <a:stCxn id="7" idx="3"/>
            <a:endCxn id="5" idx="2"/>
          </p:cNvCxnSpPr>
          <p:nvPr/>
        </p:nvCxnSpPr>
        <p:spPr bwMode="auto">
          <a:xfrm flipV="1">
            <a:off x="5334000" y="3630263"/>
            <a:ext cx="1066800" cy="69649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" name="Elbow Connector 14"/>
          <p:cNvCxnSpPr>
            <a:cxnSpLocks noChangeShapeType="1"/>
            <a:stCxn id="8" idx="3"/>
            <a:endCxn id="6" idx="2"/>
          </p:cNvCxnSpPr>
          <p:nvPr/>
        </p:nvCxnSpPr>
        <p:spPr bwMode="auto">
          <a:xfrm flipV="1">
            <a:off x="5334000" y="4792290"/>
            <a:ext cx="1066800" cy="73940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57200" y="5943599"/>
            <a:ext cx="4876800" cy="772437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chemeClr val="bg2"/>
                </a:solidFill>
                <a:latin typeface="Courier New" charset="0"/>
              </a:rPr>
              <a:t>/p4   </a:t>
            </a:r>
            <a:r>
              <a:rPr lang="en-US" sz="1800" b="1" dirty="0">
                <a:solidFill>
                  <a:srgbClr val="000000"/>
                </a:solidFill>
              </a:rPr>
              <a:t>Contains </a:t>
            </a:r>
            <a:r>
              <a:rPr lang="en-US" sz="1800" b="1" dirty="0" err="1">
                <a:solidFill>
                  <a:srgbClr val="000000"/>
                </a:solidFill>
              </a:rPr>
              <a:t>symlinks</a:t>
            </a:r>
            <a:endParaRPr lang="en-US" sz="1800" b="1" dirty="0">
              <a:solidFill>
                <a:srgbClr val="000000"/>
              </a:solidFill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chemeClr val="bg2"/>
                </a:solidFill>
                <a:latin typeface="Courier New" charset="0"/>
              </a:rPr>
              <a:t>/p4/acme/bin, /p4/acme/.p4tickets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29" name="Elbow Connector 28"/>
          <p:cNvCxnSpPr>
            <a:cxnSpLocks noChangeShapeType="1"/>
            <a:stCxn id="27" idx="3"/>
            <a:endCxn id="28" idx="2"/>
          </p:cNvCxnSpPr>
          <p:nvPr/>
        </p:nvCxnSpPr>
        <p:spPr bwMode="auto">
          <a:xfrm flipV="1">
            <a:off x="5334000" y="5727706"/>
            <a:ext cx="1066800" cy="60211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Can 27"/>
          <p:cNvSpPr>
            <a:spLocks noChangeArrowheads="1"/>
          </p:cNvSpPr>
          <p:nvPr/>
        </p:nvSpPr>
        <p:spPr bwMode="auto">
          <a:xfrm>
            <a:off x="6400800" y="5232406"/>
            <a:ext cx="2438400" cy="990600"/>
          </a:xfrm>
          <a:prstGeom prst="can">
            <a:avLst>
              <a:gd name="adj" fmla="val 37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/       (OS root)</a:t>
            </a:r>
          </a:p>
        </p:txBody>
      </p:sp>
      <p:sp>
        <p:nvSpPr>
          <p:cNvPr id="6" name="Can 5"/>
          <p:cNvSpPr>
            <a:spLocks noChangeArrowheads="1"/>
          </p:cNvSpPr>
          <p:nvPr/>
        </p:nvSpPr>
        <p:spPr bwMode="auto">
          <a:xfrm>
            <a:off x="6400800" y="3977569"/>
            <a:ext cx="2438400" cy="1629441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FFC000"/>
                </a:solidFill>
              </a:rPr>
              <a:t>/</a:t>
            </a:r>
            <a:r>
              <a:rPr lang="en-US" b="1" dirty="0" err="1">
                <a:solidFill>
                  <a:srgbClr val="FFC000"/>
                </a:solidFill>
              </a:rPr>
              <a:t>hxlogs</a:t>
            </a:r>
            <a:endParaRPr lang="en-US" b="1" dirty="0">
              <a:solidFill>
                <a:srgbClr val="FFC000"/>
              </a:solidFill>
            </a:endParaRPr>
          </a:p>
          <a:p>
            <a:pPr algn="ctr"/>
            <a:r>
              <a:rPr lang="en-US" sz="1800" b="1" dirty="0">
                <a:solidFill>
                  <a:srgbClr val="000000"/>
                </a:solidFill>
              </a:rPr>
              <a:t>Active Journal, various logs</a:t>
            </a:r>
            <a:endParaRPr lang="en-US" sz="1800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5" name="Can 4"/>
          <p:cNvSpPr>
            <a:spLocks noChangeArrowheads="1"/>
          </p:cNvSpPr>
          <p:nvPr/>
        </p:nvSpPr>
        <p:spPr bwMode="auto">
          <a:xfrm>
            <a:off x="6400800" y="2860116"/>
            <a:ext cx="2438400" cy="1540294"/>
          </a:xfrm>
          <a:prstGeom prst="can">
            <a:avLst>
              <a:gd name="adj" fmla="val 30618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hxmetadata</a:t>
            </a:r>
            <a:r>
              <a:rPr lang="en-US" b="1" dirty="0">
                <a:solidFill>
                  <a:srgbClr val="002060"/>
                </a:solidFill>
              </a:rPr>
              <a:t>[N]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Live &amp; Offline db.*</a:t>
            </a:r>
          </a:p>
        </p:txBody>
      </p:sp>
      <p:sp>
        <p:nvSpPr>
          <p:cNvPr id="4" name="Can 3"/>
          <p:cNvSpPr>
            <a:spLocks noChangeArrowheads="1"/>
          </p:cNvSpPr>
          <p:nvPr/>
        </p:nvSpPr>
        <p:spPr bwMode="auto">
          <a:xfrm>
            <a:off x="6400800" y="1516394"/>
            <a:ext cx="2438400" cy="1828801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en-US" b="1" dirty="0" err="1">
                <a:solidFill>
                  <a:srgbClr val="FF0000"/>
                </a:solidFill>
              </a:rPr>
              <a:t>hxdepots</a:t>
            </a:r>
            <a:r>
              <a:rPr lang="en-US" b="1" dirty="0">
                <a:solidFill>
                  <a:srgbClr val="FF0000"/>
                </a:solidFill>
              </a:rPr>
              <a:t>[-N] </a:t>
            </a:r>
          </a:p>
          <a:p>
            <a:pPr algn="ctr"/>
            <a:r>
              <a:rPr lang="en-US" sz="1800" b="1" dirty="0">
                <a:solidFill>
                  <a:srgbClr val="000000"/>
                </a:solidFill>
              </a:rPr>
              <a:t>Versioned files, checkpoints, rotated journals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63549" y="6346705"/>
            <a:ext cx="259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C000"/>
                </a:solidFill>
              </a:rPr>
              <a:t>Animation Complete </a:t>
            </a:r>
            <a:r>
              <a:rPr lang="en-US" sz="18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21" name="5-Point Star 20"/>
          <p:cNvSpPr/>
          <p:nvPr/>
        </p:nvSpPr>
        <p:spPr bwMode="auto">
          <a:xfrm>
            <a:off x="8456613" y="6258837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7" grpId="0" animBg="1"/>
      <p:bldP spid="8" grpId="0" animBg="1"/>
      <p:bldP spid="27" grpId="0" animBg="1"/>
      <p:bldP spid="28" grpId="0" animBg="1"/>
      <p:bldP spid="6" grpId="0" animBg="1"/>
      <p:bldP spid="5" grpId="0" animBg="1"/>
      <p:bldP spid="4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304800" y="6096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SDP Logical Layout (symlinks)</a:t>
            </a:r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4114800" y="1447800"/>
            <a:ext cx="4870704" cy="1591977"/>
          </a:xfrm>
          <a:prstGeom prst="rect">
            <a:avLst/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008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/p4/acme/checkpoints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008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/p4/acme/depots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008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/p4/common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Can have additional /</a:t>
            </a:r>
            <a:r>
              <a:rPr lang="en-US" sz="1800" dirty="0" err="1">
                <a:solidFill>
                  <a:srgbClr val="008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-N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008000"/>
              </a:solidFill>
              <a:latin typeface="Courier New" charset="0"/>
            </a:endParaRPr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4114800" y="3039776"/>
            <a:ext cx="4870704" cy="1578264"/>
          </a:xfrm>
          <a:prstGeom prst="rect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3366FF"/>
                </a:solidFill>
                <a:latin typeface="Courier New" charset="0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/</a:t>
            </a:r>
            <a:r>
              <a:rPr lang="en-US" sz="1800" dirty="0" err="1">
                <a:solidFill>
                  <a:srgbClr val="0070C0"/>
                </a:solidFill>
                <a:latin typeface="Courier New" charset="0"/>
              </a:rPr>
              <a:t>hxmetadata</a:t>
            </a: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/p4/acme/db1 (or db2)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0070C0"/>
                </a:solidFill>
                <a:latin typeface="Courier New" charset="0"/>
              </a:rPr>
              <a:t>hxmetadata</a:t>
            </a: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/p4/acme/db2 (or db1)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 db.*, </a:t>
            </a:r>
            <a:r>
              <a:rPr lang="en-US" sz="1800" dirty="0" err="1">
                <a:solidFill>
                  <a:srgbClr val="0070C0"/>
                </a:solidFill>
                <a:latin typeface="Courier New" charset="0"/>
              </a:rPr>
              <a:t>server.id</a:t>
            </a: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, license, state.*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Can have multiple /</a:t>
            </a:r>
            <a:r>
              <a:rPr lang="en-US" sz="1800" dirty="0" err="1">
                <a:solidFill>
                  <a:srgbClr val="0070C0"/>
                </a:solidFill>
                <a:latin typeface="Courier New" charset="0"/>
              </a:rPr>
              <a:t>hxmetadataN</a:t>
            </a:r>
            <a:endParaRPr lang="en-US" sz="1800" dirty="0">
              <a:solidFill>
                <a:srgbClr val="0070C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3366FF"/>
              </a:solidFill>
              <a:latin typeface="Courier New" charset="0"/>
            </a:endParaRPr>
          </a:p>
        </p:txBody>
      </p:sp>
      <p:sp>
        <p:nvSpPr>
          <p:cNvPr id="30725" name="Text Box 2"/>
          <p:cNvSpPr txBox="1">
            <a:spLocks noChangeArrowheads="1"/>
          </p:cNvSpPr>
          <p:nvPr/>
        </p:nvSpPr>
        <p:spPr bwMode="auto">
          <a:xfrm>
            <a:off x="4111752" y="4618040"/>
            <a:ext cx="4873752" cy="1465771"/>
          </a:xfrm>
          <a:prstGeom prst="rect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FF6600"/>
                </a:solidFill>
                <a:latin typeface="Courier New" charset="0"/>
              </a:rPr>
              <a:t>hxlogs</a:t>
            </a: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/p4/acme/logs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   </a:t>
            </a:r>
            <a:r>
              <a:rPr lang="en-US" sz="1800" b="1" dirty="0">
                <a:solidFill>
                  <a:srgbClr val="FF6600"/>
                </a:solidFill>
                <a:latin typeface="Courier New" charset="0"/>
              </a:rPr>
              <a:t>journal, log</a:t>
            </a:r>
            <a:endParaRPr lang="en-US" sz="1800" dirty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FF6600"/>
                </a:solidFill>
                <a:latin typeface="Courier New" charset="0"/>
              </a:rPr>
              <a:t>hxlogs</a:t>
            </a: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/p4/acme/</a:t>
            </a:r>
            <a:r>
              <a:rPr lang="en-US" sz="1800" dirty="0" err="1">
                <a:solidFill>
                  <a:srgbClr val="FF6600"/>
                </a:solidFill>
                <a:latin typeface="Courier New" charset="0"/>
              </a:rPr>
              <a:t>tmp</a:t>
            </a:r>
            <a:endParaRPr lang="en-US" sz="1800" dirty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 </a:t>
            </a:r>
            <a:endParaRPr lang="en-US" sz="1800" b="1" dirty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30726" name="Text Box 2"/>
          <p:cNvSpPr txBox="1">
            <a:spLocks noChangeArrowheads="1"/>
          </p:cNvSpPr>
          <p:nvPr/>
        </p:nvSpPr>
        <p:spPr bwMode="auto">
          <a:xfrm>
            <a:off x="533400" y="1447800"/>
            <a:ext cx="3276600" cy="3733513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/</a:t>
            </a:r>
            <a:endParaRPr lang="en-US" sz="1800" dirty="0">
              <a:solidFill>
                <a:srgbClr val="000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	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checkpoints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	depots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	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  </a:t>
            </a: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root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chemeClr val="accent2"/>
                </a:solidFill>
                <a:latin typeface="Courier New" charset="0"/>
              </a:rPr>
              <a:t>   </a:t>
            </a:r>
            <a:r>
              <a:rPr lang="en-US" sz="1800" dirty="0" err="1">
                <a:solidFill>
                  <a:srgbClr val="0070C0"/>
                </a:solidFill>
                <a:latin typeface="Courier New" charset="0"/>
              </a:rPr>
              <a:t>offline_db</a:t>
            </a:r>
            <a:endParaRPr lang="en-US" sz="1800" dirty="0">
              <a:solidFill>
                <a:srgbClr val="0070C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  logs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  </a:t>
            </a:r>
            <a:r>
              <a:rPr lang="en-US" sz="1800" dirty="0" err="1">
                <a:solidFill>
                  <a:srgbClr val="FF6600"/>
                </a:solidFill>
                <a:latin typeface="Courier New" charset="0"/>
              </a:rPr>
              <a:t>tmp</a:t>
            </a:r>
            <a:endParaRPr lang="en-US" sz="1800" dirty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/p4/common</a:t>
            </a:r>
            <a:endParaRPr lang="en-US" sz="1800" dirty="0">
              <a:solidFill>
                <a:srgbClr val="000000"/>
              </a:solidFill>
              <a:latin typeface="Courier New" charset="0"/>
            </a:endParaRPr>
          </a:p>
        </p:txBody>
      </p:sp>
      <p:sp>
        <p:nvSpPr>
          <p:cNvPr id="30727" name="Text Box 2"/>
          <p:cNvSpPr txBox="1">
            <a:spLocks noChangeArrowheads="1"/>
          </p:cNvSpPr>
          <p:nvPr/>
        </p:nvSpPr>
        <p:spPr bwMode="auto">
          <a:xfrm>
            <a:off x="7772400" y="5943600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30728" name="Straight Arrow Connector 17"/>
          <p:cNvCxnSpPr>
            <a:cxnSpLocks noChangeShapeType="1"/>
          </p:cNvCxnSpPr>
          <p:nvPr/>
        </p:nvCxnSpPr>
        <p:spPr bwMode="auto">
          <a:xfrm flipV="1">
            <a:off x="2514600" y="1676400"/>
            <a:ext cx="1828800" cy="30480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30729" name="Straight Arrow Connector 31"/>
          <p:cNvCxnSpPr>
            <a:cxnSpLocks noChangeShapeType="1"/>
          </p:cNvCxnSpPr>
          <p:nvPr/>
        </p:nvCxnSpPr>
        <p:spPr bwMode="auto">
          <a:xfrm flipV="1">
            <a:off x="1828800" y="1981200"/>
            <a:ext cx="2514600" cy="38100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30732" name="Straight Arrow Connector 38"/>
          <p:cNvCxnSpPr>
            <a:cxnSpLocks noChangeShapeType="1"/>
          </p:cNvCxnSpPr>
          <p:nvPr/>
        </p:nvCxnSpPr>
        <p:spPr bwMode="auto">
          <a:xfrm>
            <a:off x="1660017" y="3108429"/>
            <a:ext cx="2607183" cy="85732"/>
          </a:xfrm>
          <a:prstGeom prst="straightConnector1">
            <a:avLst/>
          </a:prstGeom>
          <a:noFill/>
          <a:ln w="9525">
            <a:solidFill>
              <a:srgbClr val="3366FF"/>
            </a:solidFill>
            <a:round/>
            <a:headEnd/>
            <a:tailEnd type="arrow" w="med" len="med"/>
          </a:ln>
        </p:spPr>
      </p:cxnSp>
      <p:cxnSp>
        <p:nvCxnSpPr>
          <p:cNvPr id="30735" name="Straight Arrow Connector 58"/>
          <p:cNvCxnSpPr>
            <a:cxnSpLocks noChangeShapeType="1"/>
          </p:cNvCxnSpPr>
          <p:nvPr/>
        </p:nvCxnSpPr>
        <p:spPr bwMode="auto">
          <a:xfrm flipV="1">
            <a:off x="2057400" y="2438400"/>
            <a:ext cx="2226183" cy="220980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21" name="Straight Arrow Connector 48"/>
          <p:cNvCxnSpPr>
            <a:cxnSpLocks noChangeShapeType="1"/>
          </p:cNvCxnSpPr>
          <p:nvPr/>
        </p:nvCxnSpPr>
        <p:spPr bwMode="auto">
          <a:xfrm>
            <a:off x="1660017" y="3875992"/>
            <a:ext cx="2607183" cy="896432"/>
          </a:xfrm>
          <a:prstGeom prst="straightConnector1">
            <a:avLst/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</p:spPr>
      </p:cxnSp>
      <p:cxnSp>
        <p:nvCxnSpPr>
          <p:cNvPr id="18" name="Straight Arrow Connector 38">
            <a:extLst>
              <a:ext uri="{FF2B5EF4-FFF2-40B4-BE49-F238E27FC236}">
                <a16:creationId xmlns:a16="http://schemas.microsoft.com/office/drawing/2014/main" id="{6D82DC14-20A6-BB47-BCFA-C878579D5A0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14600" y="3483191"/>
            <a:ext cx="1752600" cy="141356"/>
          </a:xfrm>
          <a:prstGeom prst="straightConnector1">
            <a:avLst/>
          </a:prstGeom>
          <a:noFill/>
          <a:ln w="9525">
            <a:solidFill>
              <a:srgbClr val="3366FF"/>
            </a:solidFill>
            <a:round/>
            <a:headEnd/>
            <a:tailEnd type="arrow" w="med" len="med"/>
          </a:ln>
        </p:spPr>
      </p:cxnSp>
      <p:cxnSp>
        <p:nvCxnSpPr>
          <p:cNvPr id="25" name="Straight Arrow Connector 48">
            <a:extLst>
              <a:ext uri="{FF2B5EF4-FFF2-40B4-BE49-F238E27FC236}">
                <a16:creationId xmlns:a16="http://schemas.microsoft.com/office/drawing/2014/main" id="{A5F7E9DB-DD5B-044C-9CF3-7C1E51D696B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752600" y="4345098"/>
            <a:ext cx="2514600" cy="1169374"/>
          </a:xfrm>
          <a:prstGeom prst="straightConnector1">
            <a:avLst/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</p:spPr>
      </p:cxnSp>
      <p:sp>
        <p:nvSpPr>
          <p:cNvPr id="17" name="Text Box 2">
            <a:extLst>
              <a:ext uri="{FF2B5EF4-FFF2-40B4-BE49-F238E27FC236}">
                <a16:creationId xmlns:a16="http://schemas.microsoft.com/office/drawing/2014/main" id="{E2A2FCF1-432A-9844-9027-E5540D3C30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5257513"/>
            <a:ext cx="3276600" cy="142409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</a:t>
            </a:r>
            <a:r>
              <a:rPr lang="en-US" sz="1800" dirty="0" err="1">
                <a:solidFill>
                  <a:srgbClr val="000000"/>
                </a:solidFill>
                <a:latin typeface="Courier New" charset="0"/>
              </a:rPr>
              <a:t>ssl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(Host Local)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 (Local Local)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  .p4tickets*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  .p4trusts*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3628"/>
            <a:ext cx="8382000" cy="64325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</a:rPr>
              <a:t>SDP Offline Checkpoint Procedure</a:t>
            </a:r>
          </a:p>
          <a:p>
            <a:pPr algn="ctr"/>
            <a:r>
              <a:rPr lang="en-US" sz="3200" b="1" dirty="0">
                <a:solidFill>
                  <a:srgbClr val="002060"/>
                </a:solidFill>
              </a:rPr>
              <a:t>Key Features</a:t>
            </a:r>
          </a:p>
          <a:p>
            <a:pPr algn="ctr"/>
            <a:endParaRPr lang="en-US" sz="3200" dirty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en-US" sz="2800" dirty="0">
                <a:solidFill>
                  <a:srgbClr val="002060"/>
                </a:solidFill>
              </a:rPr>
              <a:t>No daily downtime.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Snapshot capability not needed on </a:t>
            </a:r>
            <a:r>
              <a:rPr lang="en-US" sz="2800" b="1" dirty="0">
                <a:solidFill>
                  <a:srgbClr val="002060"/>
                </a:solidFill>
              </a:rPr>
              <a:t>/</a:t>
            </a:r>
            <a:r>
              <a:rPr lang="en-US" sz="2800" b="1" dirty="0" err="1">
                <a:solidFill>
                  <a:srgbClr val="002060"/>
                </a:solidFill>
              </a:rPr>
              <a:t>hxmetadata</a:t>
            </a:r>
            <a:r>
              <a:rPr lang="en-US" sz="2800" b="1" dirty="0">
                <a:solidFill>
                  <a:srgbClr val="002060"/>
                </a:solidFill>
              </a:rPr>
              <a:t>[N]</a:t>
            </a:r>
            <a:r>
              <a:rPr lang="en-US" sz="2800" dirty="0">
                <a:solidFill>
                  <a:srgbClr val="002060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Can use Snapshot capability </a:t>
            </a:r>
            <a:r>
              <a:rPr lang="en-US" sz="2800" b="1" dirty="0">
                <a:solidFill>
                  <a:srgbClr val="002060"/>
                </a:solidFill>
              </a:rPr>
              <a:t>/</a:t>
            </a:r>
            <a:r>
              <a:rPr lang="en-US" sz="2800" b="1" dirty="0" err="1">
                <a:solidFill>
                  <a:srgbClr val="002060"/>
                </a:solidFill>
              </a:rPr>
              <a:t>hxdepots</a:t>
            </a:r>
            <a:r>
              <a:rPr lang="en-US" sz="2800" b="1" dirty="0">
                <a:solidFill>
                  <a:srgbClr val="002060"/>
                </a:solidFill>
              </a:rPr>
              <a:t>[-N]</a:t>
            </a:r>
            <a:r>
              <a:rPr lang="en-US" sz="2800" dirty="0">
                <a:solidFill>
                  <a:srgbClr val="002060"/>
                </a:solidFill>
              </a:rPr>
              <a:t> volumes.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Allows offline database integrity checks (not shown).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Occasional (quarterly?) database regeneration.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Requires only a few minutes of downtime when run.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Does not require reset of attached replication.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Usually run with p4d upgrades.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Works with older versions of p4d (99.1+?).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Does not rely on replication functionality</a:t>
            </a:r>
          </a:p>
          <a:p>
            <a:pPr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Augments replication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Provides optimal recovery option for ‘sudden death’ failures.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n 26">
            <a:extLst>
              <a:ext uri="{FF2B5EF4-FFF2-40B4-BE49-F238E27FC236}">
                <a16:creationId xmlns:a16="http://schemas.microsoft.com/office/drawing/2014/main" id="{0CB0BB63-EF83-5449-94CF-E4F143CAE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41" y="5237923"/>
            <a:ext cx="2743200" cy="12954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hxlogs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/p4/1/logs/journal</a:t>
            </a:r>
          </a:p>
        </p:txBody>
      </p:sp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304800" y="3048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Initialization: Seed Offline DB</a:t>
            </a: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7772400" y="5699234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990600"/>
            <a:ext cx="89916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 configure set 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journalPrefix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=/p4/1/checkpoints/p4_1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p4d_1 -r /p4/1/root -J /p4/1/logs/journal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–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jc</a:t>
            </a:r>
            <a:endParaRPr lang="en-US" sz="16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jr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/p4/1/checkpoints/p4_1.ckp.3240.gz</a:t>
            </a:r>
            <a:endParaRPr lang="en-US" sz="2000" dirty="0">
              <a:solidFill>
                <a:srgbClr val="002060"/>
              </a:solidFill>
              <a:latin typeface="+mj-lt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Initiate Snapshot and backup of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hxdepots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volume.</a:t>
            </a:r>
          </a:p>
        </p:txBody>
      </p:sp>
      <p:sp>
        <p:nvSpPr>
          <p:cNvPr id="20" name="Can 19"/>
          <p:cNvSpPr>
            <a:spLocks noChangeArrowheads="1"/>
          </p:cNvSpPr>
          <p:nvPr/>
        </p:nvSpPr>
        <p:spPr bwMode="auto">
          <a:xfrm>
            <a:off x="609600" y="3413234"/>
            <a:ext cx="2743200" cy="1771743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hxmetadata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</a:t>
            </a:r>
            <a:r>
              <a:rPr lang="en-US" dirty="0" err="1">
                <a:solidFill>
                  <a:srgbClr val="002060"/>
                </a:solidFill>
              </a:rPr>
              <a:t>offline_db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/p4/1/root</a:t>
            </a:r>
          </a:p>
          <a:p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1" name="Can 20"/>
          <p:cNvSpPr>
            <a:spLocks noChangeArrowheads="1"/>
          </p:cNvSpPr>
          <p:nvPr/>
        </p:nvSpPr>
        <p:spPr bwMode="auto">
          <a:xfrm>
            <a:off x="4419600" y="3565634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2" name="Can 21"/>
          <p:cNvSpPr>
            <a:spLocks noChangeArrowheads="1"/>
          </p:cNvSpPr>
          <p:nvPr/>
        </p:nvSpPr>
        <p:spPr bwMode="auto">
          <a:xfrm>
            <a:off x="4419600" y="3565634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6096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57800" y="4861034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p4_1.jnl.3239</a:t>
            </a:r>
          </a:p>
        </p:txBody>
      </p:sp>
      <p:sp>
        <p:nvSpPr>
          <p:cNvPr id="30" name="Down Arrow 29"/>
          <p:cNvSpPr/>
          <p:nvPr/>
        </p:nvSpPr>
        <p:spPr bwMode="auto">
          <a:xfrm rot="16938796" flipH="1">
            <a:off x="3458163" y="3625131"/>
            <a:ext cx="235939" cy="3101979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6833160">
            <a:off x="3900914" y="3730852"/>
            <a:ext cx="152400" cy="2502408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29200" y="5242034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p4_1.ckp.3240.gz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253379" y="4861034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p4_1.jnl.3239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29200" y="5244492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p4_1.ckp.3240.gz</a:t>
            </a:r>
          </a:p>
        </p:txBody>
      </p:sp>
      <p:sp>
        <p:nvSpPr>
          <p:cNvPr id="19" name="5-Point Star 18"/>
          <p:cNvSpPr/>
          <p:nvPr/>
        </p:nvSpPr>
        <p:spPr bwMode="auto">
          <a:xfrm>
            <a:off x="8469428" y="6122599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07228" y="6230176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C000"/>
                </a:solidFill>
              </a:rPr>
              <a:t>Animation Complete </a:t>
            </a:r>
            <a:r>
              <a:rPr lang="en-US" sz="18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25" name="Down Arrow 24">
            <a:extLst>
              <a:ext uri="{FF2B5EF4-FFF2-40B4-BE49-F238E27FC236}">
                <a16:creationId xmlns:a16="http://schemas.microsoft.com/office/drawing/2014/main" id="{A68AFBC3-BA9F-034B-96D5-463BA9D4573D}"/>
              </a:ext>
            </a:extLst>
          </p:cNvPr>
          <p:cNvSpPr/>
          <p:nvPr/>
        </p:nvSpPr>
        <p:spPr bwMode="auto">
          <a:xfrm rot="14746497" flipH="1">
            <a:off x="4003573" y="4397091"/>
            <a:ext cx="155123" cy="2502708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C 0.01007 -0.03658 0.00139 -0.07917 0 -0.11806 C 0.00139 -0.12037 0.00174 -0.12523 0.00399 -0.12523 C 0.13646 -0.12801 0.63351 -0.0963 0.63351 -0.12176 " pathEditMode="relative" rAng="0" ptsTypes="AAAA">
                                      <p:cBhvr>
                                        <p:cTn id="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67" y="-627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C -0.00035 -0.02014 -0.0007 -0.03542 -0.00191 -0.05394 C -0.00243 -0.06157 -0.00226 -0.06181 -0.0033 -0.06759 C -0.00382 -0.07014 -0.00469 -0.075 -0.00469 -0.07477 C 0.0243 -0.08079 0.05763 -0.07315 0.08698 -0.07222 C 0.21805 -0.06343 0.34895 -0.05718 0.4802 -0.04838 C 0.52882 -0.04514 0.62604 -0.03843 0.62604 -0.0382 C 0.66007 -0.01366 0.64739 -0.0338 0.64739 0.03472 " pathEditMode="relative" rAng="0" ptsTypes="AAAAAAAA">
                                      <p:cBhvr>
                                        <p:cTn id="6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22222E-6 C -0.00035 -0.02014 -0.00069 -0.03542 -0.00191 -0.05394 C -0.00243 -0.06158 -0.00226 -0.06181 -0.0033 -0.06759 C -0.00382 -0.07014 -0.00469 -0.075 -0.00469 -0.07477 C 0.02431 -0.08079 0.05764 -0.07315 0.08698 -0.07222 C 0.21806 -0.06343 0.34896 -0.05718 0.48021 -0.04838 C 0.52882 -0.04514 0.62604 -0.03843 0.62604 -0.0382 C 0.66007 -0.01366 0.6474 -0.0338 0.6474 0.03472 " pathEditMode="relative" rAng="0" ptsTypes="AAAAAAAA">
                                      <p:cBhvr>
                                        <p:cTn id="6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30" grpId="0" animBg="1"/>
      <p:bldP spid="30" grpId="1" animBg="1"/>
      <p:bldP spid="32" grpId="0" animBg="1"/>
      <p:bldP spid="32" grpId="1" animBg="1"/>
      <p:bldP spid="33" grpId="0"/>
      <p:bldP spid="35" grpId="0"/>
      <p:bldP spid="35" grpId="1"/>
      <p:bldP spid="36" grpId="0"/>
      <p:bldP spid="36" grpId="1"/>
      <p:bldP spid="19" grpId="0" animBg="1"/>
      <p:bldP spid="25" grpId="0" animBg="1"/>
      <p:bldP spid="2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an 24">
            <a:extLst>
              <a:ext uri="{FF2B5EF4-FFF2-40B4-BE49-F238E27FC236}">
                <a16:creationId xmlns:a16="http://schemas.microsoft.com/office/drawing/2014/main" id="{333C91A9-7726-4D4F-9BE4-1C26A0E55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41" y="5482289"/>
            <a:ext cx="2743200" cy="12954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hxlogs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/p4/1/logs/journal</a:t>
            </a:r>
          </a:p>
        </p:txBody>
      </p:sp>
      <p:sp>
        <p:nvSpPr>
          <p:cNvPr id="27" name="Can 26">
            <a:extLst>
              <a:ext uri="{FF2B5EF4-FFF2-40B4-BE49-F238E27FC236}">
                <a16:creationId xmlns:a16="http://schemas.microsoft.com/office/drawing/2014/main" id="{F058D38A-3413-1746-9829-FF6AB6DCB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657600"/>
            <a:ext cx="2743200" cy="1771743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hxmetadata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</a:t>
            </a:r>
            <a:r>
              <a:rPr lang="en-US" dirty="0" err="1">
                <a:solidFill>
                  <a:srgbClr val="002060"/>
                </a:solidFill>
              </a:rPr>
              <a:t>offline_db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/p4/1/root</a:t>
            </a:r>
          </a:p>
          <a:p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304800" y="3048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Sample Daily Procedure</a:t>
            </a: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7772400" y="5943600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990600"/>
            <a:ext cx="8991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 admin journal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jr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/p4/1/checkpoints/p4_1.jnl.3241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jd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-z /p4/1/checkpoints/p4_1.ckp.3242.gz</a:t>
            </a:r>
            <a:endParaRPr lang="en-US" sz="2000" dirty="0">
              <a:solidFill>
                <a:srgbClr val="002060"/>
              </a:solidFill>
              <a:latin typeface="+mj-lt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Initiate Snapshot and backup of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hxdepots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volume.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err="1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rm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mr-IN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–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f /p4/1/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/db.*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jr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/p4/1/checkpoints/p4_1.ckp.3242.gz</a:t>
            </a:r>
          </a:p>
          <a:p>
            <a:endParaRPr lang="en-US" sz="1800" dirty="0">
              <a:solidFill>
                <a:srgbClr val="002060"/>
              </a:solidFill>
            </a:endParaRPr>
          </a:p>
          <a:p>
            <a:r>
              <a:rPr lang="en-US" sz="1800" dirty="0">
                <a:solidFill>
                  <a:srgbClr val="002060"/>
                </a:solidFill>
              </a:rPr>
              <a:t>Note: With P4D 2018.1+, the -z is no longer needed with -</a:t>
            </a:r>
            <a:r>
              <a:rPr lang="en-US" sz="1800" dirty="0" err="1">
                <a:solidFill>
                  <a:srgbClr val="002060"/>
                </a:solidFill>
              </a:rPr>
              <a:t>jr.</a:t>
            </a:r>
            <a:endParaRPr lang="en-US" sz="1800" dirty="0">
              <a:solidFill>
                <a:srgbClr val="002060"/>
              </a:solidFill>
            </a:endParaRPr>
          </a:p>
          <a:p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21" name="Can 20"/>
          <p:cNvSpPr>
            <a:spLocks noChangeArrowheads="1"/>
          </p:cNvSpPr>
          <p:nvPr/>
        </p:nvSpPr>
        <p:spPr bwMode="auto">
          <a:xfrm>
            <a:off x="4419600" y="3810000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2" name="Can 21"/>
          <p:cNvSpPr>
            <a:spLocks noChangeArrowheads="1"/>
          </p:cNvSpPr>
          <p:nvPr/>
        </p:nvSpPr>
        <p:spPr bwMode="auto">
          <a:xfrm>
            <a:off x="4419600" y="3807424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6096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57800" y="5105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p4_1.jnl.3241</a:t>
            </a:r>
          </a:p>
        </p:txBody>
      </p:sp>
      <p:sp>
        <p:nvSpPr>
          <p:cNvPr id="30" name="Down Arrow 29"/>
          <p:cNvSpPr/>
          <p:nvPr/>
        </p:nvSpPr>
        <p:spPr bwMode="auto">
          <a:xfrm rot="14777976" flipH="1">
            <a:off x="4072881" y="4637477"/>
            <a:ext cx="147691" cy="2501183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6229610">
            <a:off x="3949149" y="3781418"/>
            <a:ext cx="156911" cy="2527143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29200" y="54864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p4_1.ckp.3242.gz</a:t>
            </a:r>
          </a:p>
        </p:txBody>
      </p:sp>
      <p:sp>
        <p:nvSpPr>
          <p:cNvPr id="34" name="Down Arrow 33"/>
          <p:cNvSpPr/>
          <p:nvPr/>
        </p:nvSpPr>
        <p:spPr bwMode="auto">
          <a:xfrm rot="17560074">
            <a:off x="3916655" y="3973690"/>
            <a:ext cx="135837" cy="2489557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59512" y="5105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29200" y="5483729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p4_1.ckp.3242.gz</a:t>
            </a:r>
          </a:p>
        </p:txBody>
      </p:sp>
      <p:sp>
        <p:nvSpPr>
          <p:cNvPr id="16" name="Down Arrow 15"/>
          <p:cNvSpPr/>
          <p:nvPr/>
        </p:nvSpPr>
        <p:spPr bwMode="auto">
          <a:xfrm rot="6689125" flipH="1">
            <a:off x="3814795" y="4021778"/>
            <a:ext cx="143902" cy="22969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19" name="5-Point Star 18"/>
          <p:cNvSpPr/>
          <p:nvPr/>
        </p:nvSpPr>
        <p:spPr bwMode="auto">
          <a:xfrm>
            <a:off x="8458200" y="6172200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96000" y="6279777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C000"/>
                </a:solidFill>
              </a:rPr>
              <a:t>Animation Complete </a:t>
            </a:r>
            <a:r>
              <a:rPr lang="en-US" sz="18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3286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11111E-6 C 0.01007 -0.03658 0.00139 -0.07917 3.61111E-6 -0.11806 C 0.00139 -0.12037 0.00173 -0.12523 0.00399 -0.12523 C 0.13645 -0.12801 0.6335 -0.0963 0.6335 -0.12176 " pathEditMode="relative" rAng="0" ptsTypes="AAAA">
                                      <p:cBhvr>
                                        <p:cTn id="5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67" y="-6273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7.40741E-7 C -0.00035 -0.02014 -0.00069 -0.03542 -0.00191 -0.05394 C -0.00243 -0.06157 -0.00226 -0.06181 -0.0033 -0.06759 C -0.00382 -0.07014 -0.00469 -0.075 -0.00469 -0.07477 C 0.02431 -0.08079 0.05764 -0.07315 0.08698 -0.07222 C 0.21806 -0.06343 0.34896 -0.05718 0.48021 -0.04838 C 0.52882 -0.04514 0.62604 -0.03843 0.62604 -0.0382 C 0.66007 -0.01366 0.6474 -0.0338 0.6474 0.03472 " pathEditMode="relative" rAng="0" ptsTypes="AAAAAAAA">
                                      <p:cBhvr>
                                        <p:cTn id="5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4676 C 0.00017 0.02662 -0.00017 0.01134 -0.00139 -0.00717 C -0.00191 -0.01481 -0.00174 -0.01504 -0.00278 -0.02083 C -0.0033 -0.02338 -0.00417 -0.02824 -0.00417 -0.02801 C 0.02483 -0.03403 0.05816 -0.02639 0.0875 -0.02546 C 0.21858 -0.01666 0.34948 -0.01041 0.48073 -0.00162 C 0.52934 0.00162 0.62656 0.00834 0.62656 0.00857 C 0.66059 0.0331 0.64792 0.01296 0.64792 0.08148 " pathEditMode="relative" rAng="0" ptsTypes="AAAAAAAA">
                                      <p:cBhvr>
                                        <p:cTn id="6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30" grpId="0" animBg="1"/>
      <p:bldP spid="30" grpId="1" animBg="1"/>
      <p:bldP spid="32" grpId="0" animBg="1"/>
      <p:bldP spid="32" grpId="1" animBg="1"/>
      <p:bldP spid="33" grpId="0"/>
      <p:bldP spid="34" grpId="0" animBg="1"/>
      <p:bldP spid="34" grpId="1" animBg="1"/>
      <p:bldP spid="35" grpId="0"/>
      <p:bldP spid="35" grpId="1"/>
      <p:bldP spid="36" grpId="0"/>
      <p:bldP spid="36" grpId="1"/>
      <p:bldP spid="16" grpId="0" animBg="1"/>
      <p:bldP spid="16" grpId="1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n 26">
            <a:extLst>
              <a:ext uri="{FF2B5EF4-FFF2-40B4-BE49-F238E27FC236}">
                <a16:creationId xmlns:a16="http://schemas.microsoft.com/office/drawing/2014/main" id="{ECD6246B-A513-E74E-B8FD-3D2D407A2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41" y="5482289"/>
            <a:ext cx="2743200" cy="1295400"/>
          </a:xfrm>
          <a:prstGeom prst="can">
            <a:avLst>
              <a:gd name="adj" fmla="val 18741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hxlogs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/p4/1/logs/journal</a:t>
            </a:r>
          </a:p>
        </p:txBody>
      </p:sp>
      <p:sp>
        <p:nvSpPr>
          <p:cNvPr id="28" name="Can 27">
            <a:extLst>
              <a:ext uri="{FF2B5EF4-FFF2-40B4-BE49-F238E27FC236}">
                <a16:creationId xmlns:a16="http://schemas.microsoft.com/office/drawing/2014/main" id="{BE73F7E6-C9AF-A546-AC25-34072189E4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657600"/>
            <a:ext cx="2743200" cy="1607383"/>
          </a:xfrm>
          <a:prstGeom prst="can">
            <a:avLst>
              <a:gd name="adj" fmla="val 12779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hxmetadata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</a:t>
            </a:r>
            <a:r>
              <a:rPr lang="en-US" dirty="0" err="1">
                <a:solidFill>
                  <a:srgbClr val="002060"/>
                </a:solidFill>
              </a:rPr>
              <a:t>offline_db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/p4/1/root</a:t>
            </a:r>
          </a:p>
          <a:p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304800" y="3048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Sample Rebuild Procedure (On Demand)</a:t>
            </a: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7772400" y="5943600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856013"/>
            <a:ext cx="89916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p4d_1_init stop</a:t>
            </a:r>
            <a:endParaRPr lang="en-US" sz="1800" dirty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p4d_1 -r /p4/1/root -J /p4/1/logs/journal 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–</a:t>
            </a:r>
            <a:r>
              <a:rPr lang="en-US" sz="1600" b="1" dirty="0" err="1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jj</a:t>
            </a:r>
            <a:endParaRPr lang="en-US" sz="1800" dirty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jr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/p4/1/checkpoints/p4_1.jnl.3245</a:t>
            </a:r>
            <a:endParaRPr lang="en-US" sz="1800" dirty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Swap </a:t>
            </a: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root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and </a:t>
            </a:r>
            <a:r>
              <a:rPr lang="en-US" sz="1800" dirty="0" err="1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offline_db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+mj-lt"/>
                <a:cs typeface="Courier New" pitchFamily="49" charset="0"/>
              </a:rPr>
              <a:t>symlink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(</a:t>
            </a:r>
            <a:r>
              <a:rPr lang="en-US" sz="18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db1 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/</a:t>
            </a:r>
            <a:r>
              <a:rPr lang="en-US" sz="18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db2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).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p4d_1_init start</a:t>
            </a:r>
            <a:endParaRPr lang="en-US" sz="16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jd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-z /p4/1/checkpoints/p4_1.ckp.3246.gz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Initiate Snapshot and backup of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hxdepots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volume.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cs typeface="Courier New" pitchFamily="49" charset="0"/>
              </a:rPr>
              <a:t> 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rm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mr-IN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–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f /p4/1/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/db.*</a:t>
            </a:r>
            <a:endParaRPr lang="en-US" sz="2000" dirty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jr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/p4/1/checkpoints/p4_1.ckp.3246.gz</a:t>
            </a:r>
            <a:endParaRPr lang="en-US" sz="1800" dirty="0">
              <a:solidFill>
                <a:srgbClr val="002060"/>
              </a:solidFill>
            </a:endParaRPr>
          </a:p>
          <a:p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21" name="Can 20"/>
          <p:cNvSpPr>
            <a:spLocks noChangeArrowheads="1"/>
          </p:cNvSpPr>
          <p:nvPr/>
        </p:nvSpPr>
        <p:spPr bwMode="auto">
          <a:xfrm>
            <a:off x="4451589" y="3809827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2" name="Can 21"/>
          <p:cNvSpPr>
            <a:spLocks noChangeArrowheads="1"/>
          </p:cNvSpPr>
          <p:nvPr/>
        </p:nvSpPr>
        <p:spPr bwMode="auto">
          <a:xfrm>
            <a:off x="4458439" y="3795734"/>
            <a:ext cx="4220630" cy="2198778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6096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57549" y="5149047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p4_1.jnl.3245</a:t>
            </a:r>
          </a:p>
        </p:txBody>
      </p:sp>
      <p:sp>
        <p:nvSpPr>
          <p:cNvPr id="30" name="Down Arrow 29"/>
          <p:cNvSpPr/>
          <p:nvPr/>
        </p:nvSpPr>
        <p:spPr bwMode="auto">
          <a:xfrm rot="14839311" flipH="1">
            <a:off x="3980442" y="4702936"/>
            <a:ext cx="179439" cy="2494579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6618712">
            <a:off x="3879229" y="3787936"/>
            <a:ext cx="143365" cy="2419198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38530" y="5532847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p4_1.jnl.3246.gz</a:t>
            </a:r>
          </a:p>
        </p:txBody>
      </p:sp>
      <p:sp>
        <p:nvSpPr>
          <p:cNvPr id="34" name="Down Arrow 33"/>
          <p:cNvSpPr/>
          <p:nvPr/>
        </p:nvSpPr>
        <p:spPr bwMode="auto">
          <a:xfrm rot="17880640">
            <a:off x="3851019" y="3928360"/>
            <a:ext cx="190261" cy="2511664"/>
          </a:xfrm>
          <a:prstGeom prst="downArrow">
            <a:avLst>
              <a:gd name="adj1" fmla="val 43942"/>
              <a:gd name="adj2" fmla="val 50000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60579" y="5144066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p4_1.jnl.3245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37308" y="5535459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p4_1.jnl.3246.gz</a:t>
            </a:r>
          </a:p>
        </p:txBody>
      </p:sp>
      <p:sp>
        <p:nvSpPr>
          <p:cNvPr id="16" name="Down Arrow 15"/>
          <p:cNvSpPr/>
          <p:nvPr/>
        </p:nvSpPr>
        <p:spPr bwMode="auto">
          <a:xfrm rot="6957777">
            <a:off x="3893735" y="3891101"/>
            <a:ext cx="162672" cy="2521895"/>
          </a:xfrm>
          <a:prstGeom prst="downArrow">
            <a:avLst>
              <a:gd name="adj1" fmla="val 36695"/>
              <a:gd name="adj2" fmla="val 50000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25" name="5-Point Star 24"/>
          <p:cNvSpPr/>
          <p:nvPr/>
        </p:nvSpPr>
        <p:spPr bwMode="auto">
          <a:xfrm>
            <a:off x="8458200" y="6172200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63549" y="6346705"/>
            <a:ext cx="259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C000"/>
                </a:solidFill>
              </a:rPr>
              <a:t>Animation Complete </a:t>
            </a:r>
            <a:r>
              <a:rPr lang="en-US" sz="18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D406BD-B5E8-9E4E-AD3C-67DFE07772A9}"/>
              </a:ext>
            </a:extLst>
          </p:cNvPr>
          <p:cNvSpPr txBox="1"/>
          <p:nvPr/>
        </p:nvSpPr>
        <p:spPr>
          <a:xfrm>
            <a:off x="3746938" y="5602014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59259E-6 C 0.01007 -0.03658 0.00139 -0.07917 8.33333E-7 -0.11806 C 0.00139 -0.12037 0.00174 -0.12523 0.00399 -0.12523 C 0.13646 -0.12801 0.63351 -0.0963 0.63351 -0.12176 " pathEditMode="relative" rAng="0" ptsTypes="AAAA">
                                      <p:cBhvr>
                                        <p:cTn id="7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67" y="-627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C -0.00035 -0.02013 -0.0007 -0.03541 -0.00191 -0.05393 C -0.00243 -0.06157 -0.00226 -0.0618 -0.0033 -0.06759 C -0.00382 -0.07013 -0.00469 -0.075 -0.00469 -0.07476 C 0.0243 -0.08078 0.05764 -0.07314 0.08698 -0.07222 C 0.21805 -0.06342 0.34895 -0.05717 0.4802 -0.04837 C 0.52882 -0.04513 0.62604 -0.03842 0.62604 -0.03819 C 0.66007 -0.01365 0.64739 -0.03379 0.64739 0.03473 " pathEditMode="relative" rAng="0" ptsTypes="AAAAAAAA">
                                      <p:cBhvr>
                                        <p:cTn id="7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7.40741E-7 C -0.00035 -0.02014 -0.0007 -0.03542 -0.00191 -0.05393 C -0.00243 -0.06157 -0.00226 -0.0618 -0.0033 -0.06759 C -0.00382 -0.07014 -0.00469 -0.075 -0.00469 -0.07477 C 0.0243 -0.08079 0.05764 -0.07315 0.08698 -0.07222 C 0.21805 -0.06343 0.34896 -0.05718 0.48021 -0.04838 C 0.52882 -0.04514 0.62604 -0.03843 0.62604 -0.03819 C 0.66007 -0.01366 0.64739 -0.0338 0.64739 0.03472 " pathEditMode="relative" rAng="0" ptsTypes="AAAAAAAA">
                                      <p:cBhvr>
                                        <p:cTn id="7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30" grpId="0" animBg="1"/>
      <p:bldP spid="30" grpId="1" animBg="1"/>
      <p:bldP spid="32" grpId="0" animBg="1"/>
      <p:bldP spid="32" grpId="1" animBg="1"/>
      <p:bldP spid="33" grpId="0"/>
      <p:bldP spid="34" grpId="0" animBg="1"/>
      <p:bldP spid="34" grpId="1" animBg="1"/>
      <p:bldP spid="35" grpId="0"/>
      <p:bldP spid="35" grpId="1"/>
      <p:bldP spid="36" grpId="0"/>
      <p:bldP spid="36" grpId="1"/>
      <p:bldP spid="16" grpId="0" animBg="1"/>
      <p:bldP spid="16" grpId="1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1"/>
          <p:cNvSpPr txBox="1">
            <a:spLocks noChangeArrowheads="1"/>
          </p:cNvSpPr>
          <p:nvPr/>
        </p:nvSpPr>
        <p:spPr bwMode="auto">
          <a:xfrm>
            <a:off x="304800" y="2286000"/>
            <a:ext cx="7848600" cy="69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5400" b="1">
                <a:solidFill>
                  <a:srgbClr val="000000"/>
                </a:solidFill>
                <a:latin typeface="Arial" charset="0"/>
              </a:rPr>
              <a:t>Questions?</a:t>
            </a:r>
          </a:p>
        </p:txBody>
      </p:sp>
      <p:sp>
        <p:nvSpPr>
          <p:cNvPr id="53251" name="Text Box 2"/>
          <p:cNvSpPr txBox="1">
            <a:spLocks noChangeArrowheads="1"/>
          </p:cNvSpPr>
          <p:nvPr/>
        </p:nvSpPr>
        <p:spPr bwMode="auto">
          <a:xfrm>
            <a:off x="304800" y="1917700"/>
            <a:ext cx="8229600" cy="359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38965</TotalTime>
  <Words>1279</Words>
  <Application>Microsoft Macintosh PowerPoint</Application>
  <PresentationFormat>On-screen Show (4:3)</PresentationFormat>
  <Paragraphs>180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ＭＳ Ｐゴシック</vt:lpstr>
      <vt:lpstr>Arial</vt:lpstr>
      <vt:lpstr>Courier New</vt:lpstr>
      <vt:lpstr>Lucida Sans Unicode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Perforce Training</dc:title>
  <dc:creator>jo</dc:creator>
  <cp:lastModifiedBy>Tom Tyler</cp:lastModifiedBy>
  <cp:revision>2668</cp:revision>
  <cp:lastPrinted>2001-03-01T00:38:32Z</cp:lastPrinted>
  <dcterms:created xsi:type="dcterms:W3CDTF">2009-04-29T01:09:24Z</dcterms:created>
  <dcterms:modified xsi:type="dcterms:W3CDTF">2022-06-14T23:43:24Z</dcterms:modified>
</cp:coreProperties>
</file>